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8" r:id="rId15"/>
    <p:sldId id="267" r:id="rId1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32"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133"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134"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135" name="PlaceHolder 5"/>
          <p:cNvSpPr>
            <a:spLocks noGrp="1"/>
          </p:cNvSpPr>
          <p:nvPr>
            <p:ph type="sldNum"/>
          </p:nvPr>
        </p:nvSpPr>
        <p:spPr>
          <a:xfrm>
            <a:off x="4278960" y="10157400"/>
            <a:ext cx="3280680" cy="534240"/>
          </a:xfrm>
          <a:prstGeom prst="rect">
            <a:avLst/>
          </a:prstGeom>
        </p:spPr>
        <p:txBody>
          <a:bodyPr lIns="0" tIns="0" rIns="0" bIns="0" anchor="b"/>
          <a:lstStyle/>
          <a:p>
            <a:pPr algn="r"/>
            <a:fld id="{AC850950-639B-4CBE-8F28-C3C49501F42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3884760" y="8685360"/>
            <a:ext cx="29703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6FC421C-30E0-42EF-82FA-1FCCAD415264}" type="slidenum">
              <a:rPr lang="en-US" sz="1200" b="0" strike="noStrike" spc="-1">
                <a:solidFill>
                  <a:srgbClr val="000000"/>
                </a:solidFill>
                <a:uFill>
                  <a:solidFill>
                    <a:srgbClr val="FFFFFF"/>
                  </a:solidFill>
                </a:uFill>
                <a:latin typeface="Arial"/>
                <a:ea typeface="+mn-ea"/>
              </a:rPr>
              <a:t>1</a:t>
            </a:fld>
            <a:endParaRPr lang="en-US" sz="1800" b="0" strike="noStrike" spc="-1">
              <a:solidFill>
                <a:srgbClr val="000000"/>
              </a:solidFill>
              <a:uFill>
                <a:solidFill>
                  <a:srgbClr val="FFFFFF"/>
                </a:solidFill>
              </a:uFill>
              <a:latin typeface="Arial"/>
            </a:endParaRPr>
          </a:p>
        </p:txBody>
      </p:sp>
      <p:sp>
        <p:nvSpPr>
          <p:cNvPr id="216" name="PlaceHolder 2"/>
          <p:cNvSpPr>
            <a:spLocks noGrp="1"/>
          </p:cNvSpPr>
          <p:nvPr>
            <p:ph type="body"/>
          </p:nvPr>
        </p:nvSpPr>
        <p:spPr>
          <a:xfrm>
            <a:off x="685800" y="4343400"/>
            <a:ext cx="5484960" cy="41133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3884760" y="8685360"/>
            <a:ext cx="29703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F8E89A3-34A1-4D1B-BA2C-FD90F54053E3}" type="slidenum">
              <a:rPr lang="en-US" sz="1200" b="0" strike="noStrike" spc="-1">
                <a:solidFill>
                  <a:srgbClr val="000000"/>
                </a:solidFill>
                <a:uFill>
                  <a:solidFill>
                    <a:srgbClr val="FFFFFF"/>
                  </a:solidFill>
                </a:uFill>
                <a:latin typeface="Arial"/>
                <a:ea typeface="+mn-ea"/>
              </a:rPr>
              <a:t>2</a:t>
            </a:fld>
            <a:endParaRPr lang="en-US" sz="1800" b="0" strike="noStrike" spc="-1">
              <a:solidFill>
                <a:srgbClr val="000000"/>
              </a:solidFill>
              <a:uFill>
                <a:solidFill>
                  <a:srgbClr val="FFFFFF"/>
                </a:solidFill>
              </a:uFill>
              <a:latin typeface="Arial"/>
            </a:endParaRPr>
          </a:p>
        </p:txBody>
      </p:sp>
      <p:sp>
        <p:nvSpPr>
          <p:cNvPr id="218" name="PlaceHolder 2"/>
          <p:cNvSpPr>
            <a:spLocks noGrp="1"/>
          </p:cNvSpPr>
          <p:nvPr>
            <p:ph type="body"/>
          </p:nvPr>
        </p:nvSpPr>
        <p:spPr>
          <a:xfrm>
            <a:off x="685800" y="4343400"/>
            <a:ext cx="5484960" cy="41133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8"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9"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5" name="Resim 44"/>
          <p:cNvPicPr/>
          <p:nvPr/>
        </p:nvPicPr>
        <p:blipFill>
          <a:blip r:embed="rId2"/>
          <a:stretch/>
        </p:blipFill>
        <p:spPr>
          <a:xfrm>
            <a:off x="2079000" y="1604520"/>
            <a:ext cx="4984920" cy="3977280"/>
          </a:xfrm>
          <a:prstGeom prst="rect">
            <a:avLst/>
          </a:prstGeom>
          <a:ln>
            <a:noFill/>
          </a:ln>
        </p:spPr>
      </p:pic>
      <p:pic>
        <p:nvPicPr>
          <p:cNvPr id="46" name="Resim 45"/>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1"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3"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6"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87" name="Resim 86"/>
          <p:cNvPicPr/>
          <p:nvPr/>
        </p:nvPicPr>
        <p:blipFill>
          <a:blip r:embed="rId2"/>
          <a:stretch/>
        </p:blipFill>
        <p:spPr>
          <a:xfrm>
            <a:off x="2079000" y="1604520"/>
            <a:ext cx="4984920" cy="3977280"/>
          </a:xfrm>
          <a:prstGeom prst="rect">
            <a:avLst/>
          </a:prstGeom>
          <a:ln>
            <a:noFill/>
          </a:ln>
        </p:spPr>
      </p:pic>
      <p:pic>
        <p:nvPicPr>
          <p:cNvPr id="88" name="Resim 8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2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2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2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2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2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29" name="Resim 128"/>
          <p:cNvPicPr/>
          <p:nvPr/>
        </p:nvPicPr>
        <p:blipFill>
          <a:blip r:embed="rId2"/>
          <a:stretch/>
        </p:blipFill>
        <p:spPr>
          <a:xfrm>
            <a:off x="2079000" y="1604520"/>
            <a:ext cx="4984920" cy="3977280"/>
          </a:xfrm>
          <a:prstGeom prst="rect">
            <a:avLst/>
          </a:prstGeom>
          <a:ln>
            <a:noFill/>
          </a:ln>
        </p:spPr>
      </p:pic>
      <p:pic>
        <p:nvPicPr>
          <p:cNvPr id="130" name="Resim 12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CustomShape 1" hidden="1"/>
          <p:cNvSpPr/>
          <p:nvPr/>
        </p:nvSpPr>
        <p:spPr>
          <a:xfrm>
            <a:off x="0" y="6477120"/>
            <a:ext cx="9142560" cy="379440"/>
          </a:xfrm>
          <a:prstGeom prst="rect">
            <a:avLst/>
          </a:prstGeom>
          <a:solidFill>
            <a:schemeClr val="accent1">
              <a:lumMod val="50000"/>
            </a:schemeClr>
          </a:solidFill>
          <a:ln w="9360">
            <a:solidFill>
              <a:schemeClr val="tx1"/>
            </a:solidFill>
            <a:miter/>
          </a:ln>
        </p:spPr>
        <p:style>
          <a:lnRef idx="0">
            <a:scrgbClr r="0" g="0" b="0"/>
          </a:lnRef>
          <a:fillRef idx="0">
            <a:scrgbClr r="0" g="0" b="0"/>
          </a:fillRef>
          <a:effectRef idx="0">
            <a:scrgbClr r="0" g="0" b="0"/>
          </a:effectRef>
          <a:fontRef idx="minor"/>
        </p:style>
      </p:sp>
      <p:sp>
        <p:nvSpPr>
          <p:cNvPr id="14" name="CustomShape 2" hidden="1"/>
          <p:cNvSpPr/>
          <p:nvPr/>
        </p:nvSpPr>
        <p:spPr>
          <a:xfrm>
            <a:off x="0" y="10440"/>
            <a:ext cx="9142560" cy="760680"/>
          </a:xfrm>
          <a:prstGeom prst="rect">
            <a:avLst/>
          </a:prstGeom>
          <a:gradFill>
            <a:gsLst>
              <a:gs pos="0">
                <a:schemeClr val="accent5">
                  <a:lumMod val="50000"/>
                </a:schemeClr>
              </a:gs>
              <a:gs pos="100000">
                <a:schemeClr val="accent1">
                  <a:lumMod val="75000"/>
                </a:schemeClr>
              </a:gs>
            </a:gsLst>
            <a:lin ang="0"/>
          </a:gradFill>
          <a:ln w="9360">
            <a:solidFill>
              <a:schemeClr val="tx1"/>
            </a:solidFill>
            <a:miter/>
          </a:ln>
        </p:spPr>
        <p:style>
          <a:lnRef idx="0">
            <a:scrgbClr r="0" g="0" b="0"/>
          </a:lnRef>
          <a:fillRef idx="0">
            <a:scrgbClr r="0" g="0" b="0"/>
          </a:fillRef>
          <a:effectRef idx="0">
            <a:scrgbClr r="0" g="0" b="0"/>
          </a:effectRef>
          <a:fontRef idx="minor"/>
        </p:style>
      </p:sp>
      <p:sp>
        <p:nvSpPr>
          <p:cNvPr id="2" name="CustomShape 3" hidden="1"/>
          <p:cNvSpPr/>
          <p:nvPr/>
        </p:nvSpPr>
        <p:spPr>
          <a:xfrm>
            <a:off x="1447920" y="653652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GTÜ - Bilgisayar Mühendisliği Bölümü</a:t>
            </a:r>
            <a:endParaRPr lang="en-US" sz="1800" b="0" strike="noStrike" spc="-1">
              <a:solidFill>
                <a:srgbClr val="000000"/>
              </a:solidFill>
              <a:uFill>
                <a:solidFill>
                  <a:srgbClr val="FFFFFF"/>
                </a:solidFill>
              </a:uFill>
              <a:latin typeface="Arial"/>
            </a:endParaRPr>
          </a:p>
        </p:txBody>
      </p:sp>
      <p:pic>
        <p:nvPicPr>
          <p:cNvPr id="3" name="Picture 15"/>
          <p:cNvPicPr/>
          <p:nvPr/>
        </p:nvPicPr>
        <p:blipFill>
          <a:blip r:embed="rId14"/>
          <a:stretch/>
        </p:blipFill>
        <p:spPr>
          <a:xfrm>
            <a:off x="81720" y="5867280"/>
            <a:ext cx="983520" cy="983520"/>
          </a:xfrm>
          <a:prstGeom prst="rect">
            <a:avLst/>
          </a:prstGeom>
          <a:ln>
            <a:noFill/>
          </a:ln>
        </p:spPr>
      </p:pic>
      <p:pic>
        <p:nvPicPr>
          <p:cNvPr id="4" name="Picture 16"/>
          <p:cNvPicPr/>
          <p:nvPr/>
        </p:nvPicPr>
        <p:blipFill>
          <a:blip r:embed="rId15"/>
          <a:stretch/>
        </p:blipFill>
        <p:spPr>
          <a:xfrm>
            <a:off x="8001000" y="43920"/>
            <a:ext cx="1108440" cy="693720"/>
          </a:xfrm>
          <a:prstGeom prst="rect">
            <a:avLst/>
          </a:prstGeom>
          <a:ln>
            <a:noFill/>
          </a:ln>
        </p:spPr>
      </p:pic>
      <p:sp>
        <p:nvSpPr>
          <p:cNvPr id="5" name="CustomShape 4" hidden="1"/>
          <p:cNvSpPr/>
          <p:nvPr/>
        </p:nvSpPr>
        <p:spPr>
          <a:xfrm>
            <a:off x="4572000" y="652896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BİL 495/496 Bitirme Projesi </a:t>
            </a:r>
            <a:endParaRPr lang="en-US" sz="1800" b="0" strike="noStrike" spc="-1">
              <a:solidFill>
                <a:srgbClr val="000000"/>
              </a:solidFill>
              <a:uFill>
                <a:solidFill>
                  <a:srgbClr val="FFFFFF"/>
                </a:solidFill>
              </a:uFill>
              <a:latin typeface="Arial"/>
            </a:endParaRPr>
          </a:p>
        </p:txBody>
      </p:sp>
      <p:sp>
        <p:nvSpPr>
          <p:cNvPr id="6" name="CustomShape 5"/>
          <p:cNvSpPr/>
          <p:nvPr/>
        </p:nvSpPr>
        <p:spPr>
          <a:xfrm>
            <a:off x="5943600" y="200160"/>
            <a:ext cx="2741760" cy="2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000" b="1" strike="noStrike" spc="-1">
                <a:solidFill>
                  <a:srgbClr val="FFFFCC"/>
                </a:solidFill>
                <a:uFill>
                  <a:solidFill>
                    <a:srgbClr val="FFFFFF"/>
                  </a:solidFill>
                </a:uFill>
                <a:latin typeface="Tahoma"/>
                <a:ea typeface="DejaVu Sans"/>
              </a:rPr>
              <a:t>Bilgisayar Mühendisliği Bölümü</a:t>
            </a:r>
            <a:endParaRPr lang="en-US" sz="1800" b="0" strike="noStrike" spc="-1">
              <a:solidFill>
                <a:srgbClr val="000000"/>
              </a:solidFill>
              <a:uFill>
                <a:solidFill>
                  <a:srgbClr val="FFFFFF"/>
                </a:solidFill>
              </a:uFill>
              <a:latin typeface="Arial"/>
            </a:endParaRPr>
          </a:p>
        </p:txBody>
      </p:sp>
      <p:sp>
        <p:nvSpPr>
          <p:cNvPr id="7" name="CustomShape 6"/>
          <p:cNvSpPr/>
          <p:nvPr/>
        </p:nvSpPr>
        <p:spPr>
          <a:xfrm>
            <a:off x="0" y="10440"/>
            <a:ext cx="9142560" cy="760680"/>
          </a:xfrm>
          <a:prstGeom prst="rect">
            <a:avLst/>
          </a:prstGeom>
          <a:gradFill>
            <a:gsLst>
              <a:gs pos="0">
                <a:schemeClr val="accent1">
                  <a:lumMod val="75000"/>
                </a:schemeClr>
              </a:gs>
              <a:gs pos="100000">
                <a:schemeClr val="accent5">
                  <a:lumMod val="50000"/>
                </a:schemeClr>
              </a:gs>
            </a:gsLst>
            <a:lin ang="0"/>
          </a:gradFill>
          <a:ln w="9360">
            <a:solidFill>
              <a:schemeClr val="tx1"/>
            </a:solidFill>
            <a:miter/>
          </a:ln>
        </p:spPr>
        <p:style>
          <a:lnRef idx="0">
            <a:scrgbClr r="0" g="0" b="0"/>
          </a:lnRef>
          <a:fillRef idx="0">
            <a:scrgbClr r="0" g="0" b="0"/>
          </a:fillRef>
          <a:effectRef idx="0">
            <a:scrgbClr r="0" g="0" b="0"/>
          </a:effectRef>
          <a:fontRef idx="minor"/>
        </p:style>
      </p:sp>
      <p:sp>
        <p:nvSpPr>
          <p:cNvPr id="8" name="CustomShape 7"/>
          <p:cNvSpPr/>
          <p:nvPr/>
        </p:nvSpPr>
        <p:spPr>
          <a:xfrm>
            <a:off x="0" y="6477120"/>
            <a:ext cx="9142560" cy="379440"/>
          </a:xfrm>
          <a:prstGeom prst="rect">
            <a:avLst/>
          </a:prstGeom>
          <a:solidFill>
            <a:schemeClr val="accent1">
              <a:lumMod val="50000"/>
            </a:schemeClr>
          </a:solidFill>
          <a:ln w="9360">
            <a:solidFill>
              <a:schemeClr val="tx1"/>
            </a:solidFill>
            <a:miter/>
          </a:ln>
        </p:spPr>
        <p:style>
          <a:lnRef idx="0">
            <a:scrgbClr r="0" g="0" b="0"/>
          </a:lnRef>
          <a:fillRef idx="0">
            <a:scrgbClr r="0" g="0" b="0"/>
          </a:fillRef>
          <a:effectRef idx="0">
            <a:scrgbClr r="0" g="0" b="0"/>
          </a:effectRef>
          <a:fontRef idx="minor"/>
        </p:style>
      </p:sp>
      <p:pic>
        <p:nvPicPr>
          <p:cNvPr id="9" name="Picture 15"/>
          <p:cNvPicPr/>
          <p:nvPr/>
        </p:nvPicPr>
        <p:blipFill>
          <a:blip r:embed="rId14"/>
          <a:stretch/>
        </p:blipFill>
        <p:spPr>
          <a:xfrm>
            <a:off x="152280" y="5715000"/>
            <a:ext cx="1141560" cy="1141560"/>
          </a:xfrm>
          <a:prstGeom prst="rect">
            <a:avLst/>
          </a:prstGeom>
          <a:ln>
            <a:noFill/>
          </a:ln>
        </p:spPr>
      </p:pic>
      <p:pic>
        <p:nvPicPr>
          <p:cNvPr id="10" name="Picture 16"/>
          <p:cNvPicPr/>
          <p:nvPr/>
        </p:nvPicPr>
        <p:blipFill>
          <a:blip r:embed="rId16"/>
          <a:stretch/>
        </p:blipFill>
        <p:spPr>
          <a:xfrm>
            <a:off x="3276720" y="179640"/>
            <a:ext cx="2785320" cy="1743480"/>
          </a:xfrm>
          <a:prstGeom prst="rect">
            <a:avLst/>
          </a:prstGeom>
          <a:ln>
            <a:noFill/>
          </a:ln>
        </p:spPr>
      </p:pic>
      <p:sp>
        <p:nvSpPr>
          <p:cNvPr id="11" name="PlaceHolder 8"/>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12" name="PlaceHolder 9"/>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0" y="6477120"/>
            <a:ext cx="9142560" cy="379440"/>
          </a:xfrm>
          <a:prstGeom prst="rect">
            <a:avLst/>
          </a:prstGeom>
          <a:solidFill>
            <a:schemeClr val="accent1">
              <a:lumMod val="50000"/>
            </a:schemeClr>
          </a:solidFill>
          <a:ln w="9360">
            <a:solidFill>
              <a:schemeClr val="tx1"/>
            </a:solidFill>
            <a:miter/>
          </a:ln>
        </p:spPr>
        <p:style>
          <a:lnRef idx="0">
            <a:scrgbClr r="0" g="0" b="0"/>
          </a:lnRef>
          <a:fillRef idx="0">
            <a:scrgbClr r="0" g="0" b="0"/>
          </a:fillRef>
          <a:effectRef idx="0">
            <a:scrgbClr r="0" g="0" b="0"/>
          </a:effectRef>
          <a:fontRef idx="minor"/>
        </p:style>
      </p:sp>
      <p:sp>
        <p:nvSpPr>
          <p:cNvPr id="48" name="CustomShape 2"/>
          <p:cNvSpPr/>
          <p:nvPr/>
        </p:nvSpPr>
        <p:spPr>
          <a:xfrm>
            <a:off x="0" y="10440"/>
            <a:ext cx="9142560" cy="760680"/>
          </a:xfrm>
          <a:prstGeom prst="rect">
            <a:avLst/>
          </a:prstGeom>
          <a:gradFill>
            <a:gsLst>
              <a:gs pos="0">
                <a:schemeClr val="accent5">
                  <a:lumMod val="50000"/>
                </a:schemeClr>
              </a:gs>
              <a:gs pos="100000">
                <a:schemeClr val="accent1">
                  <a:lumMod val="75000"/>
                </a:schemeClr>
              </a:gs>
            </a:gsLst>
            <a:lin ang="0"/>
          </a:gradFill>
          <a:ln w="9360">
            <a:solidFill>
              <a:schemeClr val="tx1"/>
            </a:solidFill>
            <a:miter/>
          </a:ln>
        </p:spPr>
        <p:style>
          <a:lnRef idx="0">
            <a:scrgbClr r="0" g="0" b="0"/>
          </a:lnRef>
          <a:fillRef idx="0">
            <a:scrgbClr r="0" g="0" b="0"/>
          </a:fillRef>
          <a:effectRef idx="0">
            <a:scrgbClr r="0" g="0" b="0"/>
          </a:effectRef>
          <a:fontRef idx="minor"/>
        </p:style>
      </p:sp>
      <p:sp>
        <p:nvSpPr>
          <p:cNvPr id="49" name="CustomShape 3"/>
          <p:cNvSpPr/>
          <p:nvPr/>
        </p:nvSpPr>
        <p:spPr>
          <a:xfrm>
            <a:off x="1447920" y="653652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GTÜ - Bilgisayar Mühendisliği Bölümü</a:t>
            </a:r>
            <a:endParaRPr lang="en-US" sz="1800" b="0" strike="noStrike" spc="-1">
              <a:solidFill>
                <a:srgbClr val="000000"/>
              </a:solidFill>
              <a:uFill>
                <a:solidFill>
                  <a:srgbClr val="FFFFFF"/>
                </a:solidFill>
              </a:uFill>
              <a:latin typeface="Arial"/>
            </a:endParaRPr>
          </a:p>
        </p:txBody>
      </p:sp>
      <p:pic>
        <p:nvPicPr>
          <p:cNvPr id="50" name="Picture 15"/>
          <p:cNvPicPr/>
          <p:nvPr/>
        </p:nvPicPr>
        <p:blipFill>
          <a:blip r:embed="rId14"/>
          <a:stretch/>
        </p:blipFill>
        <p:spPr>
          <a:xfrm>
            <a:off x="81720" y="5867280"/>
            <a:ext cx="983520" cy="983520"/>
          </a:xfrm>
          <a:prstGeom prst="rect">
            <a:avLst/>
          </a:prstGeom>
          <a:ln>
            <a:noFill/>
          </a:ln>
        </p:spPr>
      </p:pic>
      <p:pic>
        <p:nvPicPr>
          <p:cNvPr id="51" name="Picture 16"/>
          <p:cNvPicPr/>
          <p:nvPr/>
        </p:nvPicPr>
        <p:blipFill>
          <a:blip r:embed="rId15"/>
          <a:stretch/>
        </p:blipFill>
        <p:spPr>
          <a:xfrm>
            <a:off x="8001000" y="43920"/>
            <a:ext cx="1108440" cy="693720"/>
          </a:xfrm>
          <a:prstGeom prst="rect">
            <a:avLst/>
          </a:prstGeom>
          <a:ln>
            <a:noFill/>
          </a:ln>
        </p:spPr>
      </p:pic>
      <p:sp>
        <p:nvSpPr>
          <p:cNvPr id="52" name="CustomShape 4"/>
          <p:cNvSpPr/>
          <p:nvPr/>
        </p:nvSpPr>
        <p:spPr>
          <a:xfrm>
            <a:off x="4572000" y="652896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BİL 495/496 Bitirme Projesi </a:t>
            </a:r>
            <a:endParaRPr lang="en-US" sz="1800" b="0" strike="noStrike" spc="-1">
              <a:solidFill>
                <a:srgbClr val="000000"/>
              </a:solidFill>
              <a:uFill>
                <a:solidFill>
                  <a:srgbClr val="FFFFFF"/>
                </a:solidFill>
              </a:uFill>
              <a:latin typeface="Arial"/>
            </a:endParaRPr>
          </a:p>
        </p:txBody>
      </p:sp>
      <p:sp>
        <p:nvSpPr>
          <p:cNvPr id="53" name="PlaceHolder 5"/>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54" name="PlaceHolder 6"/>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CustomShape 1"/>
          <p:cNvSpPr/>
          <p:nvPr/>
        </p:nvSpPr>
        <p:spPr>
          <a:xfrm>
            <a:off x="0" y="6477120"/>
            <a:ext cx="9142560" cy="379440"/>
          </a:xfrm>
          <a:prstGeom prst="rect">
            <a:avLst/>
          </a:prstGeom>
          <a:solidFill>
            <a:schemeClr val="accent1">
              <a:lumMod val="50000"/>
            </a:schemeClr>
          </a:solidFill>
          <a:ln w="9360">
            <a:solidFill>
              <a:schemeClr val="tx1"/>
            </a:solidFill>
            <a:miter/>
          </a:ln>
        </p:spPr>
        <p:style>
          <a:lnRef idx="0">
            <a:scrgbClr r="0" g="0" b="0"/>
          </a:lnRef>
          <a:fillRef idx="0">
            <a:scrgbClr r="0" g="0" b="0"/>
          </a:fillRef>
          <a:effectRef idx="0">
            <a:scrgbClr r="0" g="0" b="0"/>
          </a:effectRef>
          <a:fontRef idx="minor"/>
        </p:style>
      </p:sp>
      <p:sp>
        <p:nvSpPr>
          <p:cNvPr id="90" name="CustomShape 2"/>
          <p:cNvSpPr/>
          <p:nvPr/>
        </p:nvSpPr>
        <p:spPr>
          <a:xfrm>
            <a:off x="0" y="10440"/>
            <a:ext cx="9142560" cy="760680"/>
          </a:xfrm>
          <a:prstGeom prst="rect">
            <a:avLst/>
          </a:prstGeom>
          <a:gradFill>
            <a:gsLst>
              <a:gs pos="0">
                <a:schemeClr val="accent5">
                  <a:lumMod val="50000"/>
                </a:schemeClr>
              </a:gs>
              <a:gs pos="100000">
                <a:schemeClr val="accent1">
                  <a:lumMod val="75000"/>
                </a:schemeClr>
              </a:gs>
            </a:gsLst>
            <a:lin ang="0"/>
          </a:gradFill>
          <a:ln w="9360">
            <a:solidFill>
              <a:schemeClr val="tx1"/>
            </a:solidFill>
            <a:miter/>
          </a:ln>
        </p:spPr>
        <p:style>
          <a:lnRef idx="0">
            <a:scrgbClr r="0" g="0" b="0"/>
          </a:lnRef>
          <a:fillRef idx="0">
            <a:scrgbClr r="0" g="0" b="0"/>
          </a:fillRef>
          <a:effectRef idx="0">
            <a:scrgbClr r="0" g="0" b="0"/>
          </a:effectRef>
          <a:fontRef idx="minor"/>
        </p:style>
      </p:sp>
      <p:sp>
        <p:nvSpPr>
          <p:cNvPr id="91" name="CustomShape 3"/>
          <p:cNvSpPr/>
          <p:nvPr/>
        </p:nvSpPr>
        <p:spPr>
          <a:xfrm>
            <a:off x="1447920" y="653652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GTÜ - Bilgisayar Mühendisliği Bölümü</a:t>
            </a:r>
            <a:endParaRPr lang="en-US" sz="1800" b="0" strike="noStrike" spc="-1">
              <a:solidFill>
                <a:srgbClr val="000000"/>
              </a:solidFill>
              <a:uFill>
                <a:solidFill>
                  <a:srgbClr val="FFFFFF"/>
                </a:solidFill>
              </a:uFill>
              <a:latin typeface="Arial"/>
            </a:endParaRPr>
          </a:p>
        </p:txBody>
      </p:sp>
      <p:pic>
        <p:nvPicPr>
          <p:cNvPr id="92" name="Picture 15"/>
          <p:cNvPicPr/>
          <p:nvPr/>
        </p:nvPicPr>
        <p:blipFill>
          <a:blip r:embed="rId14"/>
          <a:stretch/>
        </p:blipFill>
        <p:spPr>
          <a:xfrm>
            <a:off x="81720" y="5867280"/>
            <a:ext cx="983520" cy="983520"/>
          </a:xfrm>
          <a:prstGeom prst="rect">
            <a:avLst/>
          </a:prstGeom>
          <a:ln>
            <a:noFill/>
          </a:ln>
        </p:spPr>
      </p:pic>
      <p:pic>
        <p:nvPicPr>
          <p:cNvPr id="93" name="Picture 16"/>
          <p:cNvPicPr/>
          <p:nvPr/>
        </p:nvPicPr>
        <p:blipFill>
          <a:blip r:embed="rId15"/>
          <a:stretch/>
        </p:blipFill>
        <p:spPr>
          <a:xfrm>
            <a:off x="8001000" y="43920"/>
            <a:ext cx="1108440" cy="693720"/>
          </a:xfrm>
          <a:prstGeom prst="rect">
            <a:avLst/>
          </a:prstGeom>
          <a:ln>
            <a:noFill/>
          </a:ln>
        </p:spPr>
      </p:pic>
      <p:sp>
        <p:nvSpPr>
          <p:cNvPr id="94" name="CustomShape 4"/>
          <p:cNvSpPr/>
          <p:nvPr/>
        </p:nvSpPr>
        <p:spPr>
          <a:xfrm>
            <a:off x="4572000" y="6528960"/>
            <a:ext cx="312264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1" strike="noStrike" spc="-1">
                <a:solidFill>
                  <a:srgbClr val="FFFFFF"/>
                </a:solidFill>
                <a:uFill>
                  <a:solidFill>
                    <a:srgbClr val="FFFFFF"/>
                  </a:solidFill>
                </a:uFill>
                <a:latin typeface="Arial"/>
                <a:ea typeface="바탕"/>
              </a:rPr>
              <a:t>BİL 495/496 Bitirme Projesi </a:t>
            </a:r>
            <a:endParaRPr lang="en-US" sz="1800" b="0" strike="noStrike" spc="-1">
              <a:solidFill>
                <a:srgbClr val="000000"/>
              </a:solidFill>
              <a:uFill>
                <a:solidFill>
                  <a:srgbClr val="FFFFFF"/>
                </a:solidFill>
              </a:uFill>
              <a:latin typeface="Arial"/>
            </a:endParaRPr>
          </a:p>
        </p:txBody>
      </p:sp>
      <p:sp>
        <p:nvSpPr>
          <p:cNvPr id="95" name="PlaceHolder 5"/>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96" name="PlaceHolder 6"/>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152280" y="2209680"/>
            <a:ext cx="8761680" cy="152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000000"/>
                </a:solidFill>
                <a:uFill>
                  <a:solidFill>
                    <a:srgbClr val="FFFFFF"/>
                  </a:solidFill>
                </a:uFill>
                <a:latin typeface="Arial"/>
                <a:ea typeface="DejaVu Sans"/>
              </a:rPr>
              <a:t>Otonom</a:t>
            </a:r>
            <a:r>
              <a:rPr lang="en-US" sz="3600" b="0" strike="noStrike" spc="-1">
                <a:solidFill>
                  <a:srgbClr val="000000"/>
                </a:solidFill>
                <a:uFill>
                  <a:solidFill>
                    <a:srgbClr val="FFFFFF"/>
                  </a:solidFill>
                </a:uFill>
                <a:latin typeface="Arial"/>
                <a:ea typeface="DejaVu Sans"/>
              </a:rPr>
              <a:t> Araç İçin Kontrol Sistemi</a:t>
            </a:r>
            <a:endParaRPr lang="en-US" sz="1800" b="0" strike="noStrike" spc="-1">
              <a:solidFill>
                <a:srgbClr val="000000"/>
              </a:solidFill>
              <a:uFill>
                <a:solidFill>
                  <a:srgbClr val="FFFFFF"/>
                </a:solidFill>
              </a:uFill>
              <a:latin typeface="Arial"/>
            </a:endParaRPr>
          </a:p>
        </p:txBody>
      </p:sp>
      <p:sp>
        <p:nvSpPr>
          <p:cNvPr id="137" name="CustomShape 2"/>
          <p:cNvSpPr/>
          <p:nvPr/>
        </p:nvSpPr>
        <p:spPr>
          <a:xfrm>
            <a:off x="1333440" y="3429360"/>
            <a:ext cx="6399360" cy="342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endParaRPr lang="en-US" sz="1800" b="0" strike="noStrike" spc="-1">
              <a:solidFill>
                <a:srgbClr val="000000"/>
              </a:solidFill>
              <a:uFill>
                <a:solidFill>
                  <a:srgbClr val="FFFFFF"/>
                </a:solidFill>
              </a:uFill>
              <a:latin typeface="Arial"/>
            </a:endParaRPr>
          </a:p>
          <a:p>
            <a:pPr algn="ctr">
              <a:lnSpc>
                <a:spcPct val="80000"/>
              </a:lnSpc>
            </a:pPr>
            <a:r>
              <a:rPr lang="en-US" sz="2000" b="1" strike="noStrike" spc="-1">
                <a:solidFill>
                  <a:srgbClr val="000000"/>
                </a:solidFill>
                <a:uFill>
                  <a:solidFill>
                    <a:srgbClr val="FFFFFF"/>
                  </a:solidFill>
                </a:uFill>
                <a:latin typeface="Arial"/>
                <a:ea typeface="DejaVu Sans"/>
              </a:rPr>
              <a:t>CSE 496</a:t>
            </a:r>
            <a:endParaRPr lang="en-US" sz="1800" b="0" strike="noStrike" spc="-1">
              <a:solidFill>
                <a:srgbClr val="000000"/>
              </a:solidFill>
              <a:uFill>
                <a:solidFill>
                  <a:srgbClr val="FFFFFF"/>
                </a:solidFill>
              </a:uFill>
              <a:latin typeface="Arial"/>
            </a:endParaRPr>
          </a:p>
          <a:p>
            <a:pPr algn="ctr">
              <a:lnSpc>
                <a:spcPct val="80000"/>
              </a:lnSpc>
            </a:pPr>
            <a:r>
              <a:rPr lang="en-US" sz="2000" b="1" strike="noStrike" spc="-1">
                <a:solidFill>
                  <a:srgbClr val="000000"/>
                </a:solidFill>
                <a:uFill>
                  <a:solidFill>
                    <a:srgbClr val="FFFFFF"/>
                  </a:solidFill>
                </a:uFill>
                <a:latin typeface="Arial"/>
                <a:ea typeface="DejaVu Sans"/>
              </a:rPr>
              <a:t>Son Sunum</a:t>
            </a:r>
            <a:endParaRPr lang="en-US" sz="1800" b="0" strike="noStrike" spc="-1">
              <a:solidFill>
                <a:srgbClr val="000000"/>
              </a:solidFill>
              <a:uFill>
                <a:solidFill>
                  <a:srgbClr val="FFFFFF"/>
                </a:solidFill>
              </a:uFill>
              <a:latin typeface="Arial"/>
            </a:endParaRPr>
          </a:p>
          <a:p>
            <a:pPr algn="ctr">
              <a:lnSpc>
                <a:spcPct val="80000"/>
              </a:lnSpc>
            </a:pPr>
            <a:endParaRPr lang="en-US" sz="1800" b="0" strike="noStrike" spc="-1">
              <a:solidFill>
                <a:srgbClr val="000000"/>
              </a:solidFill>
              <a:uFill>
                <a:solidFill>
                  <a:srgbClr val="FFFFFF"/>
                </a:solidFill>
              </a:uFill>
              <a:latin typeface="Arial"/>
            </a:endParaRPr>
          </a:p>
          <a:p>
            <a:pPr algn="ctr">
              <a:lnSpc>
                <a:spcPct val="80000"/>
              </a:lnSpc>
            </a:pPr>
            <a:endParaRPr lang="en-US" sz="1800" b="0" strike="noStrike" spc="-1">
              <a:solidFill>
                <a:srgbClr val="000000"/>
              </a:solidFill>
              <a:uFill>
                <a:solidFill>
                  <a:srgbClr val="FFFFFF"/>
                </a:solidFill>
              </a:uFill>
              <a:latin typeface="Arial"/>
            </a:endParaRPr>
          </a:p>
          <a:p>
            <a:pPr algn="ctr">
              <a:lnSpc>
                <a:spcPct val="80000"/>
              </a:lnSpc>
            </a:pPr>
            <a:r>
              <a:rPr lang="en-US" sz="2000" b="1" strike="noStrike" spc="-1">
                <a:solidFill>
                  <a:srgbClr val="000000"/>
                </a:solidFill>
                <a:uFill>
                  <a:solidFill>
                    <a:srgbClr val="FFFFFF"/>
                  </a:solidFill>
                </a:uFill>
                <a:latin typeface="Arial"/>
                <a:ea typeface="DejaVu Sans"/>
              </a:rPr>
              <a:t>Şevval MEHDER</a:t>
            </a:r>
            <a:endParaRPr lang="en-US" sz="1800" b="0" strike="noStrike" spc="-1">
              <a:solidFill>
                <a:srgbClr val="000000"/>
              </a:solidFill>
              <a:uFill>
                <a:solidFill>
                  <a:srgbClr val="FFFFFF"/>
                </a:solidFill>
              </a:uFill>
              <a:latin typeface="Arial"/>
            </a:endParaRPr>
          </a:p>
          <a:p>
            <a:pPr algn="ctr">
              <a:lnSpc>
                <a:spcPct val="80000"/>
              </a:lnSpc>
            </a:pPr>
            <a:endParaRPr lang="en-US" sz="1800" b="0" strike="noStrike" spc="-1">
              <a:solidFill>
                <a:srgbClr val="000000"/>
              </a:solidFill>
              <a:uFill>
                <a:solidFill>
                  <a:srgbClr val="FFFFFF"/>
                </a:solidFill>
              </a:uFill>
              <a:latin typeface="Arial"/>
            </a:endParaRPr>
          </a:p>
          <a:p>
            <a:pPr algn="ctr">
              <a:lnSpc>
                <a:spcPct val="80000"/>
              </a:lnSpc>
            </a:pPr>
            <a:r>
              <a:rPr lang="en-US" sz="2000" b="1" strike="noStrike" spc="-1">
                <a:solidFill>
                  <a:srgbClr val="000000"/>
                </a:solidFill>
                <a:uFill>
                  <a:solidFill>
                    <a:srgbClr val="FFFFFF"/>
                  </a:solidFill>
                </a:uFill>
                <a:latin typeface="Arial"/>
                <a:ea typeface="DejaVu Sans"/>
              </a:rPr>
              <a:t>Proje Danışmanı: Prof. Dr. Yusuf Sinan AKGÜL</a:t>
            </a:r>
            <a:endParaRPr lang="en-US" sz="1800" b="0" strike="noStrike" spc="-1">
              <a:solidFill>
                <a:srgbClr val="000000"/>
              </a:solidFill>
              <a:uFill>
                <a:solidFill>
                  <a:srgbClr val="FFFFFF"/>
                </a:solidFill>
              </a:uFill>
              <a:latin typeface="Arial"/>
            </a:endParaRPr>
          </a:p>
          <a:p>
            <a:pPr algn="ctr">
              <a:lnSpc>
                <a:spcPct val="80000"/>
              </a:lnSpc>
            </a:pPr>
            <a:r>
              <a:rPr lang="en-US" sz="1800" b="1" strike="noStrike" spc="-1">
                <a:solidFill>
                  <a:srgbClr val="000000"/>
                </a:solidFill>
                <a:uFill>
                  <a:solidFill>
                    <a:srgbClr val="FFFFFF"/>
                  </a:solidFill>
                </a:uFill>
                <a:latin typeface="Arial"/>
                <a:ea typeface="DejaVu Sans"/>
              </a:rPr>
              <a:t>Mayıs 2019</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98720" y="124200"/>
            <a:ext cx="4830480" cy="515880"/>
          </a:xfrm>
          <a:prstGeom prst="rect">
            <a:avLst/>
          </a:prstGeom>
          <a:noFill/>
          <a:ln>
            <a:noFill/>
          </a:ln>
        </p:spPr>
        <p:txBody>
          <a:bodyPr lIns="90000" tIns="45000" rIns="90000" bIns="45000"/>
          <a:lstStyle/>
          <a:p>
            <a:pPr>
              <a:lnSpc>
                <a:spcPct val="100000"/>
              </a:lnSpc>
            </a:pPr>
            <a:r>
              <a:rPr lang="en-US" sz="3000" b="0" strike="noStrike" spc="-1">
                <a:solidFill>
                  <a:srgbClr val="FFFFFF"/>
                </a:solidFill>
                <a:uFill>
                  <a:solidFill>
                    <a:srgbClr val="FFFFFF"/>
                  </a:solidFill>
                </a:uFill>
                <a:latin typeface="Arial"/>
                <a:ea typeface="DejaVu Sans"/>
              </a:rPr>
              <a:t>CARLA ile entegrasyon</a:t>
            </a:r>
            <a:endParaRPr lang="en-US" sz="1800" b="0" strike="noStrike" spc="-1">
              <a:solidFill>
                <a:srgbClr val="000000"/>
              </a:solidFill>
              <a:uFill>
                <a:solidFill>
                  <a:srgbClr val="FFFFFF"/>
                </a:solidFill>
              </a:uFill>
              <a:latin typeface="Arial"/>
            </a:endParaRPr>
          </a:p>
        </p:txBody>
      </p:sp>
      <p:pic>
        <p:nvPicPr>
          <p:cNvPr id="2" name="2019-05-28 16-52-12">
            <a:hlinkClick r:id="" action="ppaction://media"/>
            <a:extLst>
              <a:ext uri="{FF2B5EF4-FFF2-40B4-BE49-F238E27FC236}">
                <a16:creationId xmlns:a16="http://schemas.microsoft.com/office/drawing/2014/main" id="{AE047D27-D977-48EF-AF1E-F80905CF3D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152280" y="83160"/>
            <a:ext cx="7847280" cy="62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b="0" strike="noStrike" spc="-1">
                <a:solidFill>
                  <a:srgbClr val="FFFFFF"/>
                </a:solidFill>
                <a:uFill>
                  <a:solidFill>
                    <a:srgbClr val="FFFFFF"/>
                  </a:solidFill>
                </a:uFill>
                <a:latin typeface="Arial"/>
                <a:ea typeface="DejaVu Sans"/>
              </a:rPr>
              <a:t>Başarı Kriterlerinin Kontrolü</a:t>
            </a:r>
            <a:endParaRPr lang="en-US" sz="1800" b="0" strike="noStrike" spc="-1">
              <a:solidFill>
                <a:srgbClr val="000000"/>
              </a:solidFill>
              <a:uFill>
                <a:solidFill>
                  <a:srgbClr val="FFFFFF"/>
                </a:solidFill>
              </a:uFill>
              <a:latin typeface="Arial"/>
            </a:endParaRPr>
          </a:p>
        </p:txBody>
      </p:sp>
      <p:sp>
        <p:nvSpPr>
          <p:cNvPr id="2" name="Dikdörtgen 1">
            <a:extLst>
              <a:ext uri="{FF2B5EF4-FFF2-40B4-BE49-F238E27FC236}">
                <a16:creationId xmlns:a16="http://schemas.microsoft.com/office/drawing/2014/main" id="{017931F6-7DC8-4A3A-B9B0-0EC6C6276F95}"/>
              </a:ext>
            </a:extLst>
          </p:cNvPr>
          <p:cNvSpPr/>
          <p:nvPr/>
        </p:nvSpPr>
        <p:spPr>
          <a:xfrm>
            <a:off x="1212010" y="1056070"/>
            <a:ext cx="5727820" cy="2523768"/>
          </a:xfrm>
          <a:prstGeom prst="rect">
            <a:avLst/>
          </a:prstGeom>
        </p:spPr>
        <p:txBody>
          <a:bodyPr wrap="square">
            <a:spAutoFit/>
          </a:bodyPr>
          <a:lstStyle/>
          <a:p>
            <a:pPr>
              <a:lnSpc>
                <a:spcPct val="100000"/>
              </a:lnSpc>
            </a:pPr>
            <a:endParaRPr lang="en-US" spc="-1" dirty="0">
              <a:solidFill>
                <a:srgbClr val="000000"/>
              </a:solidFill>
              <a:uFill>
                <a:solidFill>
                  <a:srgbClr val="FFFFFF"/>
                </a:solidFill>
              </a:uFill>
            </a:endParaRPr>
          </a:p>
          <a:p>
            <a:pPr marL="857160" lvl="1" indent="-456120">
              <a:lnSpc>
                <a:spcPct val="100000"/>
              </a:lnSpc>
              <a:buClr>
                <a:srgbClr val="000000"/>
              </a:buClr>
              <a:buFont typeface="Arial"/>
              <a:buAutoNum type="arabicPeriod"/>
            </a:pPr>
            <a:r>
              <a:rPr lang="tr-TR" sz="2000" spc="-1" dirty="0">
                <a:solidFill>
                  <a:srgbClr val="000000"/>
                </a:solidFill>
                <a:uFill>
                  <a:solidFill>
                    <a:srgbClr val="FFFFFF"/>
                  </a:solidFill>
                </a:uFill>
              </a:rPr>
              <a:t>Simülasyonda </a:t>
            </a:r>
            <a:r>
              <a:rPr lang="en-US" sz="2000" spc="-1" dirty="0">
                <a:solidFill>
                  <a:srgbClr val="000000"/>
                </a:solidFill>
                <a:uFill>
                  <a:solidFill>
                    <a:srgbClr val="FFFFFF"/>
                  </a:solidFill>
                </a:uFill>
              </a:rPr>
              <a:t>%80 </a:t>
            </a:r>
            <a:r>
              <a:rPr lang="en-US" sz="2000" spc="-1" dirty="0" err="1">
                <a:solidFill>
                  <a:srgbClr val="000000"/>
                </a:solidFill>
                <a:uFill>
                  <a:solidFill>
                    <a:srgbClr val="FFFFFF"/>
                  </a:solidFill>
                </a:uFill>
              </a:rPr>
              <a:t>oranında</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şehir</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içinde</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düzgün</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sürüş</a:t>
            </a:r>
            <a:r>
              <a:rPr lang="en-US" sz="2000" spc="-1" dirty="0">
                <a:solidFill>
                  <a:srgbClr val="000000"/>
                </a:solidFill>
                <a:uFill>
                  <a:solidFill>
                    <a:srgbClr val="FFFFFF"/>
                  </a:solidFill>
                </a:uFill>
              </a:rPr>
              <a:t> </a:t>
            </a:r>
            <a:br>
              <a:rPr lang="tr-TR" sz="2000" spc="-1" dirty="0">
                <a:solidFill>
                  <a:srgbClr val="000000"/>
                </a:solidFill>
                <a:uFill>
                  <a:solidFill>
                    <a:srgbClr val="FFFFFF"/>
                  </a:solidFill>
                </a:uFill>
              </a:rPr>
            </a:br>
            <a:endParaRPr lang="tr-TR" sz="2000" spc="-1" dirty="0">
              <a:solidFill>
                <a:srgbClr val="000000"/>
              </a:solidFill>
              <a:uFill>
                <a:solidFill>
                  <a:srgbClr val="FFFFFF"/>
                </a:solidFill>
              </a:uFill>
            </a:endParaRPr>
          </a:p>
          <a:p>
            <a:pPr marL="857160" lvl="1" indent="-456120">
              <a:lnSpc>
                <a:spcPct val="100000"/>
              </a:lnSpc>
              <a:buClr>
                <a:srgbClr val="000000"/>
              </a:buClr>
              <a:buFont typeface="Arial"/>
              <a:buAutoNum type="arabicPeriod"/>
            </a:pPr>
            <a:r>
              <a:rPr lang="en-US" sz="2000" spc="-1" dirty="0" err="1">
                <a:solidFill>
                  <a:srgbClr val="000000"/>
                </a:solidFill>
                <a:uFill>
                  <a:solidFill>
                    <a:srgbClr val="FFFFFF"/>
                  </a:solidFill>
                </a:uFill>
              </a:rPr>
              <a:t>Hava</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koşullarından</a:t>
            </a:r>
            <a:r>
              <a:rPr lang="en-US" sz="2000" spc="-1" dirty="0">
                <a:solidFill>
                  <a:srgbClr val="000000"/>
                </a:solidFill>
                <a:uFill>
                  <a:solidFill>
                    <a:srgbClr val="FFFFFF"/>
                  </a:solidFill>
                </a:uFill>
              </a:rPr>
              <a:t> </a:t>
            </a:r>
            <a:r>
              <a:rPr lang="en-US" sz="2000" spc="-1" dirty="0" err="1">
                <a:solidFill>
                  <a:srgbClr val="000000"/>
                </a:solidFill>
                <a:uFill>
                  <a:solidFill>
                    <a:srgbClr val="FFFFFF"/>
                  </a:solidFill>
                </a:uFill>
              </a:rPr>
              <a:t>etkilenmeme</a:t>
            </a:r>
            <a:endParaRPr lang="tr-TR" sz="2000" spc="-1" dirty="0">
              <a:solidFill>
                <a:srgbClr val="000000"/>
              </a:solidFill>
              <a:uFill>
                <a:solidFill>
                  <a:srgbClr val="FFFFFF"/>
                </a:solidFill>
              </a:uFill>
            </a:endParaRPr>
          </a:p>
          <a:p>
            <a:pPr marL="857160" lvl="1" indent="-456120">
              <a:lnSpc>
                <a:spcPct val="100000"/>
              </a:lnSpc>
              <a:buClr>
                <a:srgbClr val="000000"/>
              </a:buClr>
              <a:buFont typeface="Arial"/>
              <a:buAutoNum type="arabicPeriod"/>
            </a:pPr>
            <a:endParaRPr lang="tr-TR" sz="2000" spc="-1" dirty="0">
              <a:solidFill>
                <a:srgbClr val="000000"/>
              </a:solidFill>
              <a:uFill>
                <a:solidFill>
                  <a:srgbClr val="FFFFFF"/>
                </a:solidFill>
              </a:uFill>
            </a:endParaRPr>
          </a:p>
          <a:p>
            <a:pPr marL="857160" lvl="1" indent="-456120">
              <a:lnSpc>
                <a:spcPct val="100000"/>
              </a:lnSpc>
              <a:buClr>
                <a:srgbClr val="000000"/>
              </a:buClr>
              <a:buFont typeface="Arial"/>
              <a:buAutoNum type="arabicPeriod"/>
            </a:pPr>
            <a:r>
              <a:rPr lang="tr-TR" sz="2000" spc="-1" dirty="0">
                <a:solidFill>
                  <a:srgbClr val="000000"/>
                </a:solidFill>
                <a:uFill>
                  <a:solidFill>
                    <a:srgbClr val="FFFFFF"/>
                  </a:solidFill>
                </a:uFill>
              </a:rPr>
              <a:t>Sürüş algoritmasının 90 saniyeden fazla kararsız kalmaması	</a:t>
            </a:r>
            <a:endParaRPr lang="en-US" spc="-1" dirty="0">
              <a:solidFill>
                <a:srgbClr val="000000"/>
              </a:solidFill>
              <a:uFill>
                <a:solidFill>
                  <a:srgbClr val="FFFFFF"/>
                </a:solidFill>
              </a:uFill>
            </a:endParaRPr>
          </a:p>
        </p:txBody>
      </p:sp>
      <p:pic>
        <p:nvPicPr>
          <p:cNvPr id="1028" name="Picture 4" descr="tick icon ile ilgili gÃ¶rsel sonucu">
            <a:extLst>
              <a:ext uri="{FF2B5EF4-FFF2-40B4-BE49-F238E27FC236}">
                <a16:creationId xmlns:a16="http://schemas.microsoft.com/office/drawing/2014/main" id="{C8355EC1-C919-49E0-8B19-0A3E35F8B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660" y="1309635"/>
            <a:ext cx="624240" cy="624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ick icon ile ilgili gÃ¶rsel sonucu">
            <a:extLst>
              <a:ext uri="{FF2B5EF4-FFF2-40B4-BE49-F238E27FC236}">
                <a16:creationId xmlns:a16="http://schemas.microsoft.com/office/drawing/2014/main" id="{43C5A068-F2B0-43E0-B6B2-64ADD31FF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330" y="2032268"/>
            <a:ext cx="624240" cy="624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ick icon ile ilgili gÃ¶rsel sonucu">
            <a:extLst>
              <a:ext uri="{FF2B5EF4-FFF2-40B4-BE49-F238E27FC236}">
                <a16:creationId xmlns:a16="http://schemas.microsoft.com/office/drawing/2014/main" id="{75DA719F-4AE1-4D47-AD66-59D31B397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330" y="2937741"/>
            <a:ext cx="624240" cy="624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465C9A3-53BA-4246-B133-21C018B96633}"/>
              </a:ext>
            </a:extLst>
          </p:cNvPr>
          <p:cNvPicPr>
            <a:picLocks noChangeAspect="1"/>
          </p:cNvPicPr>
          <p:nvPr/>
        </p:nvPicPr>
        <p:blipFill>
          <a:blip r:embed="rId2"/>
          <a:stretch>
            <a:fillRect/>
          </a:stretch>
        </p:blipFill>
        <p:spPr>
          <a:xfrm>
            <a:off x="0" y="787401"/>
            <a:ext cx="5820849" cy="5698066"/>
          </a:xfrm>
          <a:prstGeom prst="rect">
            <a:avLst/>
          </a:prstGeom>
        </p:spPr>
      </p:pic>
      <p:pic>
        <p:nvPicPr>
          <p:cNvPr id="5" name="Resim 4">
            <a:extLst>
              <a:ext uri="{FF2B5EF4-FFF2-40B4-BE49-F238E27FC236}">
                <a16:creationId xmlns:a16="http://schemas.microsoft.com/office/drawing/2014/main" id="{DB5C798E-5EA2-44EC-B0D6-74140E94932F}"/>
              </a:ext>
            </a:extLst>
          </p:cNvPr>
          <p:cNvPicPr>
            <a:picLocks noChangeAspect="1"/>
          </p:cNvPicPr>
          <p:nvPr/>
        </p:nvPicPr>
        <p:blipFill>
          <a:blip r:embed="rId3"/>
          <a:stretch>
            <a:fillRect/>
          </a:stretch>
        </p:blipFill>
        <p:spPr>
          <a:xfrm>
            <a:off x="5820849" y="787401"/>
            <a:ext cx="1508807" cy="5698066"/>
          </a:xfrm>
          <a:prstGeom prst="rect">
            <a:avLst/>
          </a:prstGeom>
        </p:spPr>
      </p:pic>
      <p:pic>
        <p:nvPicPr>
          <p:cNvPr id="6" name="Resim 5">
            <a:extLst>
              <a:ext uri="{FF2B5EF4-FFF2-40B4-BE49-F238E27FC236}">
                <a16:creationId xmlns:a16="http://schemas.microsoft.com/office/drawing/2014/main" id="{B4CDD1BF-3559-4A63-AC80-5818FB37367A}"/>
              </a:ext>
            </a:extLst>
          </p:cNvPr>
          <p:cNvPicPr>
            <a:picLocks noChangeAspect="1"/>
          </p:cNvPicPr>
          <p:nvPr/>
        </p:nvPicPr>
        <p:blipFill>
          <a:blip r:embed="rId3"/>
          <a:stretch>
            <a:fillRect/>
          </a:stretch>
        </p:blipFill>
        <p:spPr>
          <a:xfrm>
            <a:off x="7215154" y="787401"/>
            <a:ext cx="1508807" cy="5698066"/>
          </a:xfrm>
          <a:prstGeom prst="rect">
            <a:avLst/>
          </a:prstGeom>
        </p:spPr>
      </p:pic>
      <p:pic>
        <p:nvPicPr>
          <p:cNvPr id="10" name="Resim 9">
            <a:extLst>
              <a:ext uri="{FF2B5EF4-FFF2-40B4-BE49-F238E27FC236}">
                <a16:creationId xmlns:a16="http://schemas.microsoft.com/office/drawing/2014/main" id="{B9E2236A-6239-4BDF-B4EF-185ED7586203}"/>
              </a:ext>
            </a:extLst>
          </p:cNvPr>
          <p:cNvPicPr>
            <a:picLocks noChangeAspect="1"/>
          </p:cNvPicPr>
          <p:nvPr/>
        </p:nvPicPr>
        <p:blipFill>
          <a:blip r:embed="rId3"/>
          <a:stretch>
            <a:fillRect/>
          </a:stretch>
        </p:blipFill>
        <p:spPr>
          <a:xfrm>
            <a:off x="7635193" y="787401"/>
            <a:ext cx="1508807" cy="5698066"/>
          </a:xfrm>
          <a:prstGeom prst="rect">
            <a:avLst/>
          </a:prstGeom>
        </p:spPr>
      </p:pic>
      <p:sp>
        <p:nvSpPr>
          <p:cNvPr id="210" name="CustomShape 1"/>
          <p:cNvSpPr/>
          <p:nvPr/>
        </p:nvSpPr>
        <p:spPr>
          <a:xfrm>
            <a:off x="152280" y="83160"/>
            <a:ext cx="7847280" cy="62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tr-TR" sz="4400" b="0" strike="noStrike" spc="-1" dirty="0">
                <a:solidFill>
                  <a:srgbClr val="FFFFFF"/>
                </a:solidFill>
                <a:uFill>
                  <a:solidFill>
                    <a:srgbClr val="FFFFFF"/>
                  </a:solidFill>
                </a:uFill>
                <a:latin typeface="Arial"/>
                <a:ea typeface="DejaVu Sans"/>
              </a:rPr>
              <a:t>Sonuç</a:t>
            </a:r>
            <a:endParaRPr lang="en-US" sz="1800" b="0" strike="noStrike" spc="-1" dirty="0">
              <a:solidFill>
                <a:srgbClr val="000000"/>
              </a:solidFill>
              <a:uFill>
                <a:solidFill>
                  <a:srgbClr val="FFFFFF"/>
                </a:solidFill>
              </a:uFill>
              <a:latin typeface="Arial"/>
            </a:endParaRPr>
          </a:p>
        </p:txBody>
      </p:sp>
      <p:sp>
        <p:nvSpPr>
          <p:cNvPr id="13" name="Dikdörtgen 12">
            <a:extLst>
              <a:ext uri="{FF2B5EF4-FFF2-40B4-BE49-F238E27FC236}">
                <a16:creationId xmlns:a16="http://schemas.microsoft.com/office/drawing/2014/main" id="{C31ACAEC-FDDE-4043-B042-C538EF7712F5}"/>
              </a:ext>
            </a:extLst>
          </p:cNvPr>
          <p:cNvSpPr/>
          <p:nvPr/>
        </p:nvSpPr>
        <p:spPr>
          <a:xfrm>
            <a:off x="4310418" y="1969406"/>
            <a:ext cx="4699000" cy="3139321"/>
          </a:xfrm>
          <a:prstGeom prst="rect">
            <a:avLst/>
          </a:prstGeom>
        </p:spPr>
        <p:txBody>
          <a:bodyPr wrap="square">
            <a:spAutoFit/>
          </a:bodyPr>
          <a:lstStyle/>
          <a:p>
            <a:r>
              <a:rPr lang="tr-TR" spc="-1" dirty="0">
                <a:solidFill>
                  <a:srgbClr val="000000"/>
                </a:solidFill>
                <a:uFill>
                  <a:solidFill>
                    <a:srgbClr val="FFFFFF"/>
                  </a:solidFill>
                </a:uFill>
              </a:rPr>
              <a:t>Çalışmanın sonucunda manuel olarak veri toplamadan, sentetik simülasyon verileri kullanılarak yapılan geliştirmelerin derin öğrenme çalışmalarının başarılı bir başlangıç basamağı olabileceği sonucuna varıldı.</a:t>
            </a:r>
          </a:p>
          <a:p>
            <a:endParaRPr lang="tr-TR" spc="-1" dirty="0">
              <a:solidFill>
                <a:srgbClr val="000000"/>
              </a:solidFill>
              <a:uFill>
                <a:solidFill>
                  <a:srgbClr val="FFFFFF"/>
                </a:solidFill>
              </a:uFill>
            </a:endParaRPr>
          </a:p>
          <a:p>
            <a:r>
              <a:rPr lang="tr-TR" spc="-1" dirty="0">
                <a:solidFill>
                  <a:srgbClr val="000000"/>
                </a:solidFill>
                <a:uFill>
                  <a:solidFill>
                    <a:srgbClr val="FFFFFF"/>
                  </a:solidFill>
                </a:uFill>
              </a:rPr>
              <a:t>Ve yapılan proje GTÜ Otonom Hazine Aracı araştırmalarının alt yapısını oluşturdu.</a:t>
            </a:r>
          </a:p>
          <a:p>
            <a:endParaRPr lang="tr-TR" spc="-1" dirty="0">
              <a:solidFill>
                <a:srgbClr val="000000"/>
              </a:solidFill>
              <a:uFill>
                <a:solidFill>
                  <a:srgbClr val="FFFFFF"/>
                </a:solidFill>
              </a:uFill>
            </a:endParaRPr>
          </a:p>
          <a:p>
            <a:endParaRPr lang="tr-TR" dirty="0"/>
          </a:p>
        </p:txBody>
      </p:sp>
    </p:spTree>
    <p:extLst>
      <p:ext uri="{BB962C8B-B14F-4D97-AF65-F5344CB8AC3E}">
        <p14:creationId xmlns:p14="http://schemas.microsoft.com/office/powerpoint/2010/main" val="11278789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a:solidFill>
                  <a:srgbClr val="FFFFFF"/>
                </a:solidFill>
                <a:uFill>
                  <a:solidFill>
                    <a:srgbClr val="FFFFFF"/>
                  </a:solidFill>
                </a:uFill>
                <a:latin typeface="Arial"/>
                <a:ea typeface="DejaVu Sans"/>
              </a:rPr>
              <a:t>Kaynaklar</a:t>
            </a:r>
            <a:endParaRPr lang="en-US" sz="1800" b="0" strike="noStrike" spc="-1">
              <a:solidFill>
                <a:srgbClr val="000000"/>
              </a:solidFill>
              <a:uFill>
                <a:solidFill>
                  <a:srgbClr val="FFFFFF"/>
                </a:solidFill>
              </a:uFill>
              <a:latin typeface="Arial"/>
            </a:endParaRPr>
          </a:p>
        </p:txBody>
      </p:sp>
      <p:sp>
        <p:nvSpPr>
          <p:cNvPr id="213" name="CustomShape 2"/>
          <p:cNvSpPr/>
          <p:nvPr/>
        </p:nvSpPr>
        <p:spPr>
          <a:xfrm>
            <a:off x="723960" y="1181520"/>
            <a:ext cx="7390080" cy="540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uFill>
                  <a:solidFill>
                    <a:srgbClr val="FFFFFF"/>
                  </a:solidFill>
                </a:uFill>
                <a:latin typeface="Arial"/>
                <a:ea typeface="DejaVu Sans"/>
              </a:rPr>
              <a:t>1. </a:t>
            </a:r>
            <a:r>
              <a:rPr lang="en-US" sz="1800" b="0" strike="noStrike" spc="-1" dirty="0" err="1">
                <a:solidFill>
                  <a:srgbClr val="000000"/>
                </a:solidFill>
                <a:uFill>
                  <a:solidFill>
                    <a:srgbClr val="FFFFFF"/>
                  </a:solidFill>
                </a:uFill>
                <a:latin typeface="Arial"/>
                <a:ea typeface="DejaVu Sans"/>
              </a:rPr>
              <a:t>Dosovitskiy</a:t>
            </a:r>
            <a:r>
              <a:rPr lang="en-US" sz="1800" b="0" strike="noStrike" spc="-1" dirty="0">
                <a:solidFill>
                  <a:srgbClr val="000000"/>
                </a:solidFill>
                <a:uFill>
                  <a:solidFill>
                    <a:srgbClr val="FFFFFF"/>
                  </a:solidFill>
                </a:uFill>
                <a:latin typeface="Arial"/>
                <a:ea typeface="DejaVu Sans"/>
              </a:rPr>
              <a:t>, Alexey, et al. "CARLA: An open urban driving simulator." </a:t>
            </a:r>
            <a:r>
              <a:rPr lang="en-US" sz="1800" b="0" i="1" strike="noStrike" spc="-1" dirty="0" err="1">
                <a:solidFill>
                  <a:srgbClr val="000000"/>
                </a:solidFill>
                <a:uFill>
                  <a:solidFill>
                    <a:srgbClr val="FFFFFF"/>
                  </a:solidFill>
                </a:uFill>
                <a:latin typeface="Arial"/>
                <a:ea typeface="DejaVu Sans"/>
              </a:rPr>
              <a:t>arXiv</a:t>
            </a:r>
            <a:r>
              <a:rPr lang="en-US" sz="1800" b="0" i="1" strike="noStrike" spc="-1" dirty="0">
                <a:solidFill>
                  <a:srgbClr val="000000"/>
                </a:solidFill>
                <a:uFill>
                  <a:solidFill>
                    <a:srgbClr val="FFFFFF"/>
                  </a:solidFill>
                </a:uFill>
                <a:latin typeface="Arial"/>
                <a:ea typeface="DejaVu Sans"/>
              </a:rPr>
              <a:t> preprint arXiv:1711.03938</a:t>
            </a:r>
            <a:r>
              <a:rPr lang="en-US" sz="1800" b="0" strike="noStrike" spc="-1" dirty="0">
                <a:solidFill>
                  <a:srgbClr val="000000"/>
                </a:solidFill>
                <a:uFill>
                  <a:solidFill>
                    <a:srgbClr val="FFFFFF"/>
                  </a:solidFill>
                </a:uFill>
                <a:latin typeface="Arial"/>
                <a:ea typeface="DejaVu Sans"/>
              </a:rPr>
              <a:t> (2017).</a:t>
            </a:r>
            <a:r>
              <a:rPr lang="en-US" sz="1800" b="0" u="sng" strike="noStrike" spc="-1" dirty="0">
                <a:solidFill>
                  <a:srgbClr val="000000"/>
                </a:solidFill>
                <a:uFill>
                  <a:solidFill>
                    <a:srgbClr val="FFFFFF"/>
                  </a:solidFill>
                </a:uFill>
                <a:latin typeface="Arial"/>
                <a:ea typeface="DejaVu Sans"/>
              </a:rPr>
              <a:t> </a:t>
            </a:r>
            <a:br>
              <a:rPr lang="tr-TR" sz="1800" b="0" u="sng" strike="noStrike" spc="-1" dirty="0">
                <a:solidFill>
                  <a:srgbClr val="000000"/>
                </a:solidFill>
                <a:uFill>
                  <a:solidFill>
                    <a:srgbClr val="FFFFFF"/>
                  </a:solidFill>
                </a:uFill>
                <a:latin typeface="Arial"/>
                <a:ea typeface="DejaVu Sans"/>
              </a:rPr>
            </a:br>
            <a:endParaRPr lang="en-US" sz="1800" b="0" strike="noStrike" spc="-1" dirty="0">
              <a:solidFill>
                <a:srgbClr val="000000"/>
              </a:solidFill>
              <a:uFill>
                <a:solidFill>
                  <a:srgbClr val="FFFFFF"/>
                </a:solidFill>
              </a:uFill>
              <a:latin typeface="Arial"/>
            </a:endParaRPr>
          </a:p>
          <a:p>
            <a:pPr>
              <a:lnSpc>
                <a:spcPct val="100000"/>
              </a:lnSpc>
            </a:pPr>
            <a:r>
              <a:rPr lang="en-US" sz="1800" b="0" strike="noStrike" spc="-1" dirty="0">
                <a:solidFill>
                  <a:srgbClr val="000000"/>
                </a:solidFill>
                <a:uFill>
                  <a:solidFill>
                    <a:srgbClr val="FFFFFF"/>
                  </a:solidFill>
                </a:uFill>
                <a:latin typeface="Arial"/>
                <a:ea typeface="DejaVu Sans"/>
              </a:rPr>
              <a:t>2.  Bojarski, Mariusz, et al. "End to end learning for self-driving cars." </a:t>
            </a:r>
            <a:r>
              <a:rPr lang="en-US" sz="1800" b="0" i="1" strike="noStrike" spc="-1" dirty="0" err="1">
                <a:solidFill>
                  <a:srgbClr val="000000"/>
                </a:solidFill>
                <a:uFill>
                  <a:solidFill>
                    <a:srgbClr val="FFFFFF"/>
                  </a:solidFill>
                </a:uFill>
                <a:latin typeface="Arial"/>
                <a:ea typeface="DejaVu Sans"/>
              </a:rPr>
              <a:t>arXiv</a:t>
            </a:r>
            <a:r>
              <a:rPr lang="en-US" sz="1800" b="0" i="1" strike="noStrike" spc="-1" dirty="0">
                <a:solidFill>
                  <a:srgbClr val="000000"/>
                </a:solidFill>
                <a:uFill>
                  <a:solidFill>
                    <a:srgbClr val="FFFFFF"/>
                  </a:solidFill>
                </a:uFill>
                <a:latin typeface="Arial"/>
                <a:ea typeface="DejaVu Sans"/>
              </a:rPr>
              <a:t> preprint arXiv:1604.07316</a:t>
            </a:r>
            <a:r>
              <a:rPr lang="en-US" sz="1800" b="0" strike="noStrike" spc="-1" dirty="0">
                <a:solidFill>
                  <a:srgbClr val="000000"/>
                </a:solidFill>
                <a:uFill>
                  <a:solidFill>
                    <a:srgbClr val="FFFFFF"/>
                  </a:solidFill>
                </a:uFill>
                <a:latin typeface="Arial"/>
                <a:ea typeface="DejaVu Sans"/>
              </a:rPr>
              <a:t> (2016).</a:t>
            </a:r>
            <a:br>
              <a:rPr lang="tr-TR" sz="1800" b="0" strike="noStrike" spc="-1" dirty="0">
                <a:solidFill>
                  <a:srgbClr val="000000"/>
                </a:solidFill>
                <a:uFill>
                  <a:solidFill>
                    <a:srgbClr val="FFFFFF"/>
                  </a:solidFill>
                </a:uFill>
                <a:latin typeface="Arial"/>
                <a:ea typeface="DejaVu Sans"/>
              </a:rPr>
            </a:br>
            <a:endParaRPr lang="en-US" sz="1800" b="0" strike="noStrike" spc="-1" dirty="0">
              <a:solidFill>
                <a:srgbClr val="000000"/>
              </a:solidFill>
              <a:uFill>
                <a:solidFill>
                  <a:srgbClr val="FFFFFF"/>
                </a:solidFill>
              </a:uFill>
              <a:latin typeface="Arial"/>
            </a:endParaRPr>
          </a:p>
          <a:p>
            <a:pPr>
              <a:lnSpc>
                <a:spcPct val="100000"/>
              </a:lnSpc>
            </a:pPr>
            <a:r>
              <a:rPr lang="en-US" sz="1800" b="0" i="1" strike="noStrike" spc="-1" dirty="0">
                <a:solidFill>
                  <a:srgbClr val="000000"/>
                </a:solidFill>
                <a:uFill>
                  <a:solidFill>
                    <a:srgbClr val="FFFFFF"/>
                  </a:solidFill>
                </a:uFill>
                <a:latin typeface="Arial"/>
                <a:ea typeface="DejaVu Sans"/>
              </a:rPr>
              <a:t>3. </a:t>
            </a:r>
            <a:r>
              <a:rPr lang="en-US" sz="1800" b="0" strike="noStrike" spc="-1" dirty="0" err="1">
                <a:solidFill>
                  <a:srgbClr val="000000"/>
                </a:solidFill>
                <a:uFill>
                  <a:solidFill>
                    <a:srgbClr val="FFFFFF"/>
                  </a:solidFill>
                </a:uFill>
                <a:latin typeface="Arial"/>
                <a:ea typeface="DejaVu Sans"/>
              </a:rPr>
              <a:t>Paszke</a:t>
            </a:r>
            <a:r>
              <a:rPr lang="en-US" sz="1800" b="0" strike="noStrike" spc="-1" dirty="0">
                <a:solidFill>
                  <a:srgbClr val="000000"/>
                </a:solidFill>
                <a:uFill>
                  <a:solidFill>
                    <a:srgbClr val="FFFFFF"/>
                  </a:solidFill>
                </a:uFill>
                <a:latin typeface="Arial"/>
                <a:ea typeface="DejaVu Sans"/>
              </a:rPr>
              <a:t>, Adam, et al. "</a:t>
            </a:r>
            <a:r>
              <a:rPr lang="en-US" sz="1800" b="0" strike="noStrike" spc="-1" dirty="0" err="1">
                <a:solidFill>
                  <a:srgbClr val="000000"/>
                </a:solidFill>
                <a:uFill>
                  <a:solidFill>
                    <a:srgbClr val="FFFFFF"/>
                  </a:solidFill>
                </a:uFill>
                <a:latin typeface="Arial"/>
                <a:ea typeface="DejaVu Sans"/>
              </a:rPr>
              <a:t>Enet</a:t>
            </a:r>
            <a:r>
              <a:rPr lang="en-US" sz="1800" b="0" strike="noStrike" spc="-1" dirty="0">
                <a:solidFill>
                  <a:srgbClr val="000000"/>
                </a:solidFill>
                <a:uFill>
                  <a:solidFill>
                    <a:srgbClr val="FFFFFF"/>
                  </a:solidFill>
                </a:uFill>
                <a:latin typeface="Arial"/>
                <a:ea typeface="DejaVu Sans"/>
              </a:rPr>
              <a:t>: A deep neural network architecture for real-time semantic segmentation." </a:t>
            </a:r>
            <a:r>
              <a:rPr lang="en-US" sz="1800" b="0" i="1" strike="noStrike" spc="-1" dirty="0" err="1">
                <a:solidFill>
                  <a:srgbClr val="000000"/>
                </a:solidFill>
                <a:uFill>
                  <a:solidFill>
                    <a:srgbClr val="FFFFFF"/>
                  </a:solidFill>
                </a:uFill>
                <a:latin typeface="Arial"/>
                <a:ea typeface="DejaVu Sans"/>
              </a:rPr>
              <a:t>arXiv</a:t>
            </a:r>
            <a:r>
              <a:rPr lang="en-US" sz="1800" b="0" i="1" strike="noStrike" spc="-1" dirty="0">
                <a:solidFill>
                  <a:srgbClr val="000000"/>
                </a:solidFill>
                <a:uFill>
                  <a:solidFill>
                    <a:srgbClr val="FFFFFF"/>
                  </a:solidFill>
                </a:uFill>
                <a:latin typeface="Arial"/>
                <a:ea typeface="DejaVu Sans"/>
              </a:rPr>
              <a:t> preprint arXiv:1606.02147</a:t>
            </a:r>
            <a:r>
              <a:rPr lang="en-US" sz="1800" b="0" strike="noStrike" spc="-1" dirty="0">
                <a:solidFill>
                  <a:srgbClr val="000000"/>
                </a:solidFill>
                <a:uFill>
                  <a:solidFill>
                    <a:srgbClr val="FFFFFF"/>
                  </a:solidFill>
                </a:uFill>
                <a:latin typeface="Arial"/>
                <a:ea typeface="DejaVu Sans"/>
              </a:rPr>
              <a:t> (2016).</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214" name="CustomShape 3"/>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9C6D8441-7AA2-4A85-B0B8-3DADC041649A}" type="slidenum">
              <a:rPr lang="en-US" sz="1000" b="0" strike="noStrike" spc="-1">
                <a:solidFill>
                  <a:srgbClr val="FFFFE5"/>
                </a:solidFill>
                <a:uFill>
                  <a:solidFill>
                    <a:srgbClr val="FFFFFF"/>
                  </a:solidFill>
                </a:uFill>
                <a:latin typeface="Arial"/>
                <a:ea typeface="DejaVu Sans"/>
              </a:rPr>
              <a:t>13</a:t>
            </a:fld>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F00FADB3-7ED2-414C-853A-AF6B18EB548A}" type="slidenum">
              <a:rPr lang="en-US" sz="1000" b="0" strike="noStrike" spc="-1">
                <a:solidFill>
                  <a:srgbClr val="FFFFE5"/>
                </a:solidFill>
                <a:uFill>
                  <a:solidFill>
                    <a:srgbClr val="FFFFFF"/>
                  </a:solidFill>
                </a:uFill>
                <a:latin typeface="Arial"/>
                <a:ea typeface="DejaVu Sans"/>
              </a:rPr>
              <a:t>2</a:t>
            </a:fld>
            <a:endParaRPr lang="en-US" sz="1800" b="0" strike="noStrike" spc="-1">
              <a:solidFill>
                <a:srgbClr val="000000"/>
              </a:solidFill>
              <a:uFill>
                <a:solidFill>
                  <a:srgbClr val="FFFFFF"/>
                </a:solidFill>
              </a:uFill>
              <a:latin typeface="Arial"/>
            </a:endParaRPr>
          </a:p>
        </p:txBody>
      </p:sp>
      <p:sp>
        <p:nvSpPr>
          <p:cNvPr id="139" name="CustomShape 2"/>
          <p:cNvSpPr/>
          <p:nvPr/>
        </p:nvSpPr>
        <p:spPr>
          <a:xfrm>
            <a:off x="152280" y="1295280"/>
            <a:ext cx="7466040" cy="464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lnSpc>
                <a:spcPct val="90000"/>
              </a:lnSpc>
              <a:buClr>
                <a:srgbClr val="000000"/>
              </a:buClr>
              <a:buFont typeface="Symbol"/>
              <a:buChar char=""/>
            </a:pPr>
            <a:r>
              <a:rPr lang="en-US" sz="2400" b="0" strike="noStrike" spc="-1">
                <a:solidFill>
                  <a:srgbClr val="000000"/>
                </a:solidFill>
                <a:uFill>
                  <a:solidFill>
                    <a:srgbClr val="FFFFFF"/>
                  </a:solidFill>
                </a:uFill>
                <a:latin typeface="Arial"/>
                <a:ea typeface="DejaVu Sans"/>
              </a:rPr>
              <a:t>Proje Tanımı </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marL="343080" indent="-341640">
              <a:lnSpc>
                <a:spcPct val="90000"/>
              </a:lnSpc>
              <a:buClr>
                <a:srgbClr val="000000"/>
              </a:buClr>
              <a:buFont typeface="Symbol"/>
              <a:buChar char=""/>
            </a:pPr>
            <a:r>
              <a:rPr lang="en-US" sz="2400" b="0" strike="noStrike" spc="-1">
                <a:solidFill>
                  <a:srgbClr val="000000"/>
                </a:solidFill>
                <a:uFill>
                  <a:solidFill>
                    <a:srgbClr val="FFFFFF"/>
                  </a:solidFill>
                </a:uFill>
                <a:latin typeface="Arial"/>
                <a:ea typeface="DejaVu Sans"/>
              </a:rPr>
              <a:t>İzlenen Yol</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marL="343080" indent="-341640">
              <a:lnSpc>
                <a:spcPct val="90000"/>
              </a:lnSpc>
              <a:buClr>
                <a:srgbClr val="000000"/>
              </a:buClr>
              <a:buFont typeface="Symbol"/>
              <a:buChar char=""/>
            </a:pPr>
            <a:r>
              <a:rPr lang="en-US" sz="2400" b="0" strike="noStrike" spc="-1">
                <a:solidFill>
                  <a:srgbClr val="000000"/>
                </a:solidFill>
                <a:uFill>
                  <a:solidFill>
                    <a:srgbClr val="FFFFFF"/>
                  </a:solidFill>
                </a:uFill>
                <a:latin typeface="Arial"/>
                <a:ea typeface="DejaVu Sans"/>
              </a:rPr>
              <a:t>Yapılanlar</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marL="343080" indent="-341640">
              <a:lnSpc>
                <a:spcPct val="90000"/>
              </a:lnSpc>
              <a:buClr>
                <a:srgbClr val="000000"/>
              </a:buClr>
              <a:buFont typeface="Symbol"/>
              <a:buChar char=""/>
            </a:pPr>
            <a:r>
              <a:rPr lang="en-US" sz="2400" b="0" strike="noStrike" spc="-1">
                <a:solidFill>
                  <a:srgbClr val="000000"/>
                </a:solidFill>
                <a:uFill>
                  <a:solidFill>
                    <a:srgbClr val="FFFFFF"/>
                  </a:solidFill>
                </a:uFill>
                <a:latin typeface="Arial"/>
                <a:ea typeface="DejaVu Sans"/>
              </a:rPr>
              <a:t>Sonuç</a:t>
            </a:r>
            <a:endParaRPr lang="en-US" sz="1800" b="0" strike="noStrike" spc="-1">
              <a:solidFill>
                <a:srgbClr val="000000"/>
              </a:solidFill>
              <a:uFill>
                <a:solidFill>
                  <a:srgbClr val="FFFFFF"/>
                </a:solidFill>
              </a:uFill>
              <a:latin typeface="Arial"/>
            </a:endParaRPr>
          </a:p>
          <a:p>
            <a:pPr marL="360">
              <a:lnSpc>
                <a:spcPct val="9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3080" indent="-341640">
              <a:lnSpc>
                <a:spcPct val="90000"/>
              </a:lnSpc>
              <a:buClr>
                <a:srgbClr val="000000"/>
              </a:buClr>
              <a:buFont typeface="Symbol"/>
              <a:buChar char=""/>
            </a:pPr>
            <a:r>
              <a:rPr lang="en-US" sz="2400" b="0" strike="noStrike" spc="-1">
                <a:solidFill>
                  <a:srgbClr val="000000"/>
                </a:solidFill>
                <a:uFill>
                  <a:solidFill>
                    <a:srgbClr val="FFFFFF"/>
                  </a:solidFill>
                </a:uFill>
                <a:latin typeface="Arial"/>
                <a:ea typeface="DejaVu Sans"/>
              </a:rPr>
              <a:t>Kaynaklar</a:t>
            </a:r>
            <a:endParaRPr lang="en-US" sz="1800" b="0" strike="noStrike" spc="-1">
              <a:solidFill>
                <a:srgbClr val="000000"/>
              </a:solidFill>
              <a:uFill>
                <a:solidFill>
                  <a:srgbClr val="FFFFFF"/>
                </a:solidFill>
              </a:uFill>
              <a:latin typeface="Arial"/>
            </a:endParaRPr>
          </a:p>
        </p:txBody>
      </p:sp>
      <p:sp>
        <p:nvSpPr>
          <p:cNvPr id="140" name="CustomShape 3"/>
          <p:cNvSpPr/>
          <p:nvPr/>
        </p:nvSpPr>
        <p:spPr>
          <a:xfrm>
            <a:off x="152280" y="936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000" b="0" strike="noStrike" spc="-1">
                <a:solidFill>
                  <a:srgbClr val="FFFFFF"/>
                </a:solidFill>
                <a:uFill>
                  <a:solidFill>
                    <a:srgbClr val="FFFFFF"/>
                  </a:solidFill>
                </a:uFill>
                <a:latin typeface="Arial"/>
                <a:ea typeface="DejaVu Sans"/>
              </a:rPr>
              <a:t>İçerik</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3AB99F56-7CB8-45D2-B056-378FEF2C237F}" type="slidenum">
              <a:rPr lang="en-US" sz="1000" b="0" strike="noStrike" spc="-1">
                <a:solidFill>
                  <a:srgbClr val="FFFFE5"/>
                </a:solidFill>
                <a:uFill>
                  <a:solidFill>
                    <a:srgbClr val="FFFFFF"/>
                  </a:solidFill>
                </a:uFill>
                <a:latin typeface="Arial"/>
                <a:ea typeface="DejaVu Sans"/>
              </a:rPr>
              <a:t>3</a:t>
            </a:fld>
            <a:endParaRPr lang="en-US" sz="1800" b="0" strike="noStrike" spc="-1">
              <a:solidFill>
                <a:srgbClr val="000000"/>
              </a:solidFill>
              <a:uFill>
                <a:solidFill>
                  <a:srgbClr val="FFFFFF"/>
                </a:solidFill>
              </a:uFill>
              <a:latin typeface="Arial"/>
            </a:endParaRPr>
          </a:p>
        </p:txBody>
      </p:sp>
      <p:sp>
        <p:nvSpPr>
          <p:cNvPr id="142" name="CustomShape 2"/>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000" b="0" strike="noStrike" spc="-1">
                <a:solidFill>
                  <a:srgbClr val="FFFFFF"/>
                </a:solidFill>
                <a:uFill>
                  <a:solidFill>
                    <a:srgbClr val="FFFFFF"/>
                  </a:solidFill>
                </a:uFill>
                <a:latin typeface="Arial"/>
                <a:ea typeface="DejaVu Sans"/>
              </a:rPr>
              <a:t>Proje Tanımı</a:t>
            </a:r>
            <a:endParaRPr lang="en-US" sz="1800" b="0" strike="noStrike" spc="-1">
              <a:solidFill>
                <a:srgbClr val="000000"/>
              </a:solidFill>
              <a:uFill>
                <a:solidFill>
                  <a:srgbClr val="FFFFFF"/>
                </a:solidFill>
              </a:uFill>
              <a:latin typeface="Arial"/>
            </a:endParaRPr>
          </a:p>
        </p:txBody>
      </p:sp>
      <p:sp>
        <p:nvSpPr>
          <p:cNvPr id="143" name="CustomShape 3"/>
          <p:cNvSpPr/>
          <p:nvPr/>
        </p:nvSpPr>
        <p:spPr>
          <a:xfrm>
            <a:off x="5777640" y="1100900"/>
            <a:ext cx="3061440" cy="513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tr-TR" sz="1800" b="0" strike="noStrike" spc="-1" dirty="0">
                <a:solidFill>
                  <a:srgbClr val="000000"/>
                </a:solidFill>
                <a:uFill>
                  <a:solidFill>
                    <a:srgbClr val="FFFFFF"/>
                  </a:solidFill>
                </a:uFill>
                <a:latin typeface="Arial"/>
                <a:ea typeface="DejaVu Sans"/>
              </a:rPr>
              <a:t>Meydana gelen trafik kazalarının %89’u sürücü hatalarından kaynaklanmaktadır. Otonom araçlar ile sürücü hatalarından kaynaklanan trafik kazalarının azaltılması hedeflenmektedir. Ancak bu çalışmaların birtakım zorlukları bulunmaktadır. Bu çalışmada bir otonom sürüş algoritması geliştirilmiş ve testleri CARLA ismi verilen simülasyon programında gerçekleştirilmiştir.</a:t>
            </a:r>
            <a:endParaRPr lang="en-US" sz="1800" b="0" strike="noStrike" spc="-1" dirty="0">
              <a:solidFill>
                <a:srgbClr val="000000"/>
              </a:solidFill>
              <a:uFill>
                <a:solidFill>
                  <a:srgbClr val="FFFFFF"/>
                </a:solidFill>
              </a:uFill>
              <a:latin typeface="Arial"/>
            </a:endParaRPr>
          </a:p>
        </p:txBody>
      </p:sp>
      <p:sp>
        <p:nvSpPr>
          <p:cNvPr id="144" name="CustomShape 4"/>
          <p:cNvSpPr/>
          <p:nvPr/>
        </p:nvSpPr>
        <p:spPr>
          <a:xfrm>
            <a:off x="304920" y="4724280"/>
            <a:ext cx="4418280" cy="1141560"/>
          </a:xfrm>
          <a:prstGeom prst="rect">
            <a:avLst/>
          </a:prstGeom>
          <a:noFill/>
          <a:ln>
            <a:noFill/>
          </a:ln>
        </p:spPr>
        <p:style>
          <a:lnRef idx="0">
            <a:scrgbClr r="0" g="0" b="0"/>
          </a:lnRef>
          <a:fillRef idx="0">
            <a:scrgbClr r="0" g="0" b="0"/>
          </a:fillRef>
          <a:effectRef idx="0">
            <a:scrgbClr r="0" g="0" b="0"/>
          </a:effectRef>
          <a:fontRef idx="minor"/>
        </p:style>
      </p:sp>
      <p:pic>
        <p:nvPicPr>
          <p:cNvPr id="145" name="Resim 1"/>
          <p:cNvPicPr/>
          <p:nvPr/>
        </p:nvPicPr>
        <p:blipFill>
          <a:blip r:embed="rId2"/>
          <a:stretch/>
        </p:blipFill>
        <p:spPr>
          <a:xfrm>
            <a:off x="152280" y="1645920"/>
            <a:ext cx="5384880" cy="3143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164880" y="150120"/>
            <a:ext cx="7847280" cy="53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000" b="0" strike="noStrike" spc="-1">
                <a:solidFill>
                  <a:srgbClr val="FFFFFF"/>
                </a:solidFill>
                <a:uFill>
                  <a:solidFill>
                    <a:srgbClr val="FFFFFF"/>
                  </a:solidFill>
                </a:uFill>
                <a:latin typeface="Arial"/>
                <a:ea typeface="DejaVu Sans"/>
              </a:rPr>
              <a:t>İzlenen yol</a:t>
            </a:r>
            <a:endParaRPr lang="en-US" sz="1800" b="0" strike="noStrike" spc="-1">
              <a:solidFill>
                <a:srgbClr val="000000"/>
              </a:solidFill>
              <a:uFill>
                <a:solidFill>
                  <a:srgbClr val="FFFFFF"/>
                </a:solidFill>
              </a:uFill>
              <a:latin typeface="Arial"/>
            </a:endParaRPr>
          </a:p>
        </p:txBody>
      </p:sp>
      <p:sp>
        <p:nvSpPr>
          <p:cNvPr id="147" name="CustomShape 2"/>
          <p:cNvSpPr/>
          <p:nvPr/>
        </p:nvSpPr>
        <p:spPr>
          <a:xfrm>
            <a:off x="0" y="6599880"/>
            <a:ext cx="12191040" cy="2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000" b="0" u="sng" strike="noStrike" spc="-1">
                <a:solidFill>
                  <a:srgbClr val="0000FF"/>
                </a:solidFill>
                <a:uFill>
                  <a:solidFill>
                    <a:srgbClr val="FFFFFF"/>
                  </a:solidFill>
                </a:uFill>
                <a:latin typeface="Arial"/>
                <a:ea typeface="DejaVu Sans"/>
                <a:hlinkClick r:id="rId2"/>
              </a:rPr>
              <a:t>www.free-powerpoint-templates-design.com</a:t>
            </a:r>
            <a:endParaRPr lang="en-US" sz="1800" b="0" strike="noStrike" spc="-1">
              <a:solidFill>
                <a:srgbClr val="000000"/>
              </a:solidFill>
              <a:uFill>
                <a:solidFill>
                  <a:srgbClr val="FFFFFF"/>
                </a:solidFill>
              </a:uFill>
              <a:latin typeface="Arial"/>
            </a:endParaRPr>
          </a:p>
        </p:txBody>
      </p:sp>
      <p:pic>
        <p:nvPicPr>
          <p:cNvPr id="148" name="Picture 392"/>
          <p:cNvPicPr/>
          <p:nvPr/>
        </p:nvPicPr>
        <p:blipFill>
          <a:blip r:embed="rId3"/>
          <a:stretch/>
        </p:blipFill>
        <p:spPr>
          <a:xfrm rot="7200000">
            <a:off x="-343440" y="2312640"/>
            <a:ext cx="2714760" cy="333000"/>
          </a:xfrm>
          <a:prstGeom prst="rect">
            <a:avLst/>
          </a:prstGeom>
          <a:ln>
            <a:noFill/>
          </a:ln>
        </p:spPr>
      </p:pic>
      <p:sp>
        <p:nvSpPr>
          <p:cNvPr id="149" name="CustomShape 3"/>
          <p:cNvSpPr/>
          <p:nvPr/>
        </p:nvSpPr>
        <p:spPr>
          <a:xfrm rot="14415000" flipH="1">
            <a:off x="307800" y="2020680"/>
            <a:ext cx="660240" cy="872640"/>
          </a:xfrm>
          <a:prstGeom prst="parallelogram">
            <a:avLst>
              <a:gd name="adj" fmla="val 767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50" name="CustomShape 4"/>
          <p:cNvSpPr/>
          <p:nvPr/>
        </p:nvSpPr>
        <p:spPr>
          <a:xfrm>
            <a:off x="356400" y="1508400"/>
            <a:ext cx="2210040" cy="1607760"/>
          </a:xfrm>
          <a:custGeom>
            <a:avLst/>
            <a:gdLst/>
            <a:ahLst/>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ln>
            <a:noFill/>
          </a:ln>
          <a:effectLst>
            <a:outerShdw blurRad="50800" dist="381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1" name="Picture 2"/>
          <p:cNvPicPr/>
          <p:nvPr/>
        </p:nvPicPr>
        <p:blipFill>
          <a:blip r:embed="rId3"/>
          <a:stretch/>
        </p:blipFill>
        <p:spPr>
          <a:xfrm rot="7200000">
            <a:off x="2010960" y="2284200"/>
            <a:ext cx="2714760" cy="333000"/>
          </a:xfrm>
          <a:prstGeom prst="rect">
            <a:avLst/>
          </a:prstGeom>
          <a:ln>
            <a:noFill/>
          </a:ln>
        </p:spPr>
      </p:pic>
      <p:sp>
        <p:nvSpPr>
          <p:cNvPr id="152" name="CustomShape 5"/>
          <p:cNvSpPr/>
          <p:nvPr/>
        </p:nvSpPr>
        <p:spPr>
          <a:xfrm rot="14415000" flipH="1">
            <a:off x="2607120" y="2021040"/>
            <a:ext cx="660240" cy="872640"/>
          </a:xfrm>
          <a:prstGeom prst="parallelogram">
            <a:avLst>
              <a:gd name="adj" fmla="val 7677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53" name="CustomShape 6"/>
          <p:cNvSpPr/>
          <p:nvPr/>
        </p:nvSpPr>
        <p:spPr>
          <a:xfrm>
            <a:off x="2711880" y="1480320"/>
            <a:ext cx="2210040" cy="1607760"/>
          </a:xfrm>
          <a:custGeom>
            <a:avLst/>
            <a:gdLst/>
            <a:ahLst/>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2"/>
          </a:solidFill>
          <a:ln>
            <a:noFill/>
          </a:ln>
          <a:effectLst>
            <a:outerShdw blurRad="50800" dist="381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4" name="Picture 2"/>
          <p:cNvPicPr/>
          <p:nvPr/>
        </p:nvPicPr>
        <p:blipFill>
          <a:blip r:embed="rId3"/>
          <a:stretch/>
        </p:blipFill>
        <p:spPr>
          <a:xfrm rot="7200000">
            <a:off x="4203720" y="2266920"/>
            <a:ext cx="2714760" cy="333000"/>
          </a:xfrm>
          <a:prstGeom prst="rect">
            <a:avLst/>
          </a:prstGeom>
          <a:ln>
            <a:noFill/>
          </a:ln>
        </p:spPr>
      </p:pic>
      <p:sp>
        <p:nvSpPr>
          <p:cNvPr id="155" name="CustomShape 7"/>
          <p:cNvSpPr/>
          <p:nvPr/>
        </p:nvSpPr>
        <p:spPr>
          <a:xfrm rot="14415000" flipH="1">
            <a:off x="4810680" y="1980000"/>
            <a:ext cx="660240" cy="872640"/>
          </a:xfrm>
          <a:prstGeom prst="parallelogram">
            <a:avLst>
              <a:gd name="adj" fmla="val 7677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56" name="CustomShape 8"/>
          <p:cNvSpPr/>
          <p:nvPr/>
        </p:nvSpPr>
        <p:spPr>
          <a:xfrm>
            <a:off x="4904640" y="1462680"/>
            <a:ext cx="2210040" cy="1607760"/>
          </a:xfrm>
          <a:custGeom>
            <a:avLst/>
            <a:gdLst/>
            <a:ahLst/>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3"/>
          </a:solidFill>
          <a:ln>
            <a:noFill/>
          </a:ln>
          <a:effectLst>
            <a:outerShdw blurRad="50800" dist="381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7" name="Picture 2"/>
          <p:cNvPicPr/>
          <p:nvPr/>
        </p:nvPicPr>
        <p:blipFill>
          <a:blip r:embed="rId3"/>
          <a:stretch/>
        </p:blipFill>
        <p:spPr>
          <a:xfrm rot="7200000">
            <a:off x="6278040" y="2215080"/>
            <a:ext cx="2714760" cy="333000"/>
          </a:xfrm>
          <a:prstGeom prst="rect">
            <a:avLst/>
          </a:prstGeom>
          <a:ln>
            <a:noFill/>
          </a:ln>
        </p:spPr>
      </p:pic>
      <p:sp>
        <p:nvSpPr>
          <p:cNvPr id="158" name="CustomShape 9"/>
          <p:cNvSpPr/>
          <p:nvPr/>
        </p:nvSpPr>
        <p:spPr>
          <a:xfrm rot="14415000" flipH="1">
            <a:off x="6968520" y="2014560"/>
            <a:ext cx="660240" cy="872640"/>
          </a:xfrm>
          <a:prstGeom prst="parallelogram">
            <a:avLst>
              <a:gd name="adj" fmla="val 7677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59" name="CustomShape 10"/>
          <p:cNvSpPr/>
          <p:nvPr/>
        </p:nvSpPr>
        <p:spPr>
          <a:xfrm>
            <a:off x="6932880" y="1507680"/>
            <a:ext cx="2210040" cy="1607760"/>
          </a:xfrm>
          <a:custGeom>
            <a:avLst/>
            <a:gdLst/>
            <a:ahLst/>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4"/>
          </a:solidFill>
          <a:ln>
            <a:noFill/>
          </a:ln>
          <a:effectLst>
            <a:outerShdw blurRad="50800" dist="381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11"/>
          <p:cNvSpPr/>
          <p:nvPr/>
        </p:nvSpPr>
        <p:spPr>
          <a:xfrm>
            <a:off x="6831000" y="3965400"/>
            <a:ext cx="2275200" cy="100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0" strike="noStrike" spc="-1">
                <a:solidFill>
                  <a:srgbClr val="404040"/>
                </a:solidFill>
                <a:uFill>
                  <a:solidFill>
                    <a:srgbClr val="FFFFFF"/>
                  </a:solidFill>
                </a:uFill>
                <a:latin typeface="Arial"/>
                <a:ea typeface="DejaVu Sans"/>
              </a:rPr>
              <a:t>Yapılan iki çalışmanın gerçek zamanlı olarak hareket eden simülasyondaki araçta çalıştırılması ve sonuçların gözlemlenmesi</a:t>
            </a:r>
            <a:endParaRPr lang="en-US" sz="1800" b="0" strike="noStrike" spc="-1">
              <a:solidFill>
                <a:srgbClr val="000000"/>
              </a:solidFill>
              <a:uFill>
                <a:solidFill>
                  <a:srgbClr val="FFFFFF"/>
                </a:solidFill>
              </a:uFill>
              <a:latin typeface="Arial"/>
            </a:endParaRPr>
          </a:p>
        </p:txBody>
      </p:sp>
      <p:sp>
        <p:nvSpPr>
          <p:cNvPr id="161" name="CustomShape 12"/>
          <p:cNvSpPr/>
          <p:nvPr/>
        </p:nvSpPr>
        <p:spPr>
          <a:xfrm>
            <a:off x="6831000" y="3688200"/>
            <a:ext cx="2275200" cy="27216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1" strike="noStrike" spc="-1">
                <a:solidFill>
                  <a:srgbClr val="FFFFFF"/>
                </a:solidFill>
                <a:uFill>
                  <a:solidFill>
                    <a:srgbClr val="FFFFFF"/>
                  </a:solidFill>
                </a:uFill>
                <a:latin typeface="Arial"/>
                <a:ea typeface="DejaVu Sans"/>
              </a:rPr>
              <a:t>CARLA ile entegrasyon</a:t>
            </a:r>
            <a:endParaRPr lang="en-US" sz="1800" b="0" strike="noStrike" spc="-1">
              <a:solidFill>
                <a:srgbClr val="000000"/>
              </a:solidFill>
              <a:uFill>
                <a:solidFill>
                  <a:srgbClr val="FFFFFF"/>
                </a:solidFill>
              </a:uFill>
              <a:latin typeface="Arial"/>
            </a:endParaRPr>
          </a:p>
        </p:txBody>
      </p:sp>
      <p:sp>
        <p:nvSpPr>
          <p:cNvPr id="162" name="CustomShape 13"/>
          <p:cNvSpPr/>
          <p:nvPr/>
        </p:nvSpPr>
        <p:spPr>
          <a:xfrm>
            <a:off x="4699080" y="3976200"/>
            <a:ext cx="200376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0" strike="noStrike" spc="-1" dirty="0" err="1">
                <a:solidFill>
                  <a:srgbClr val="404040"/>
                </a:solidFill>
                <a:uFill>
                  <a:solidFill>
                    <a:srgbClr val="FFFFFF"/>
                  </a:solidFill>
                </a:uFill>
                <a:latin typeface="Arial"/>
                <a:ea typeface="DejaVu Sans"/>
              </a:rPr>
              <a:t>Kamera</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görüntülerinden</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direksiyon</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açısının</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tahmin</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etme</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çalışması</a:t>
            </a:r>
            <a:r>
              <a:rPr lang="en-US" sz="1200" b="0" strike="noStrike" spc="-1" dirty="0">
                <a:solidFill>
                  <a:srgbClr val="404040"/>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p:txBody>
      </p:sp>
      <p:sp>
        <p:nvSpPr>
          <p:cNvPr id="163" name="CustomShape 14"/>
          <p:cNvSpPr/>
          <p:nvPr/>
        </p:nvSpPr>
        <p:spPr>
          <a:xfrm>
            <a:off x="4699080" y="3708000"/>
            <a:ext cx="2003760" cy="272160"/>
          </a:xfrm>
          <a:prstGeom prst="rect">
            <a:avLst/>
          </a:prstGeom>
          <a:solidFill>
            <a:schemeClr val="accent3"/>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1" strike="noStrike" spc="-1">
                <a:solidFill>
                  <a:srgbClr val="FFFFFF"/>
                </a:solidFill>
                <a:uFill>
                  <a:solidFill>
                    <a:srgbClr val="FFFFFF"/>
                  </a:solidFill>
                </a:uFill>
                <a:latin typeface="Arial"/>
                <a:ea typeface="DejaVu Sans"/>
              </a:rPr>
              <a:t>Uçtan Uca Öğrenme</a:t>
            </a:r>
            <a:endParaRPr lang="en-US" sz="1800" b="0" strike="noStrike" spc="-1">
              <a:solidFill>
                <a:srgbClr val="000000"/>
              </a:solidFill>
              <a:uFill>
                <a:solidFill>
                  <a:srgbClr val="FFFFFF"/>
                </a:solidFill>
              </a:uFill>
              <a:latin typeface="Arial"/>
            </a:endParaRPr>
          </a:p>
        </p:txBody>
      </p:sp>
      <p:sp>
        <p:nvSpPr>
          <p:cNvPr id="164" name="CustomShape 15"/>
          <p:cNvSpPr/>
          <p:nvPr/>
        </p:nvSpPr>
        <p:spPr>
          <a:xfrm>
            <a:off x="2567160" y="3959280"/>
            <a:ext cx="2003760" cy="118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0" strike="noStrike" spc="-1" dirty="0" err="1">
                <a:solidFill>
                  <a:srgbClr val="404040"/>
                </a:solidFill>
                <a:uFill>
                  <a:solidFill>
                    <a:srgbClr val="FFFFFF"/>
                  </a:solidFill>
                </a:uFill>
                <a:latin typeface="Arial"/>
                <a:ea typeface="DejaVu Sans"/>
              </a:rPr>
              <a:t>Enet</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kullanılarak</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kameranın</a:t>
            </a:r>
            <a:r>
              <a:rPr lang="en-US" sz="1200" b="0" strike="noStrike" spc="-1" dirty="0">
                <a:solidFill>
                  <a:srgbClr val="404040"/>
                </a:solidFill>
                <a:uFill>
                  <a:solidFill>
                    <a:srgbClr val="FFFFFF"/>
                  </a:solidFill>
                </a:uFill>
                <a:latin typeface="Arial"/>
                <a:ea typeface="DejaVu Sans"/>
              </a:rPr>
              <a:t> </a:t>
            </a:r>
            <a:r>
              <a:rPr lang="en-US" sz="1200" b="0" strike="noStrike" spc="-1" dirty="0" err="1">
                <a:solidFill>
                  <a:srgbClr val="404040"/>
                </a:solidFill>
                <a:uFill>
                  <a:solidFill>
                    <a:srgbClr val="FFFFFF"/>
                  </a:solidFill>
                </a:uFill>
                <a:latin typeface="Arial"/>
                <a:ea typeface="DejaVu Sans"/>
              </a:rPr>
              <a:t>görüş</a:t>
            </a:r>
            <a:r>
              <a:rPr lang="en-US" sz="1200" b="0" strike="noStrike" spc="-1" dirty="0">
                <a:solidFill>
                  <a:srgbClr val="404040"/>
                </a:solidFill>
                <a:uFill>
                  <a:solidFill>
                    <a:srgbClr val="FFFFFF"/>
                  </a:solidFill>
                </a:uFill>
                <a:latin typeface="Arial"/>
                <a:ea typeface="DejaVu Sans"/>
              </a:rPr>
              <a:t> </a:t>
            </a:r>
            <a:r>
              <a:rPr lang="tr-TR" sz="1200" b="0" strike="noStrike" spc="-1" dirty="0">
                <a:solidFill>
                  <a:srgbClr val="404040"/>
                </a:solidFill>
                <a:uFill>
                  <a:solidFill>
                    <a:srgbClr val="FFFFFF"/>
                  </a:solidFill>
                </a:uFill>
                <a:latin typeface="Arial"/>
                <a:ea typeface="DejaVu Sans"/>
              </a:rPr>
              <a:t>açısında bulunan yolun, yol olmayan diğer nesnelerden ayırt edilmesi</a:t>
            </a:r>
            <a:endParaRPr lang="en-US" sz="1800" b="0" strike="noStrike" spc="-1" dirty="0">
              <a:solidFill>
                <a:srgbClr val="000000"/>
              </a:solidFill>
              <a:uFill>
                <a:solidFill>
                  <a:srgbClr val="FFFFFF"/>
                </a:solidFill>
              </a:uFill>
              <a:latin typeface="Arial"/>
            </a:endParaRPr>
          </a:p>
        </p:txBody>
      </p:sp>
      <p:sp>
        <p:nvSpPr>
          <p:cNvPr id="165" name="CustomShape 16"/>
          <p:cNvSpPr/>
          <p:nvPr/>
        </p:nvSpPr>
        <p:spPr>
          <a:xfrm>
            <a:off x="2567160" y="3687480"/>
            <a:ext cx="2003760" cy="257040"/>
          </a:xfrm>
          <a:prstGeom prst="rect">
            <a:avLst/>
          </a:prstGeom>
          <a:solidFill>
            <a:schemeClr val="accent2"/>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100" b="1" strike="noStrike" spc="-1">
                <a:solidFill>
                  <a:srgbClr val="FFFFFF"/>
                </a:solidFill>
                <a:uFill>
                  <a:solidFill>
                    <a:srgbClr val="FFFFFF"/>
                  </a:solidFill>
                </a:uFill>
                <a:latin typeface="Arial"/>
                <a:ea typeface="DejaVu Sans"/>
              </a:rPr>
              <a:t>Yol piksellerinin tanınması</a:t>
            </a:r>
            <a:endParaRPr lang="en-US" sz="1800" b="0" strike="noStrike" spc="-1">
              <a:solidFill>
                <a:srgbClr val="000000"/>
              </a:solidFill>
              <a:uFill>
                <a:solidFill>
                  <a:srgbClr val="FFFFFF"/>
                </a:solidFill>
              </a:uFill>
              <a:latin typeface="Arial"/>
            </a:endParaRPr>
          </a:p>
        </p:txBody>
      </p:sp>
      <p:sp>
        <p:nvSpPr>
          <p:cNvPr id="166" name="CustomShape 17"/>
          <p:cNvSpPr/>
          <p:nvPr/>
        </p:nvSpPr>
        <p:spPr>
          <a:xfrm>
            <a:off x="169200" y="3964320"/>
            <a:ext cx="2275200" cy="145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tr-TR" sz="1200" spc="-1" dirty="0">
                <a:solidFill>
                  <a:srgbClr val="404040"/>
                </a:solidFill>
                <a:uFill>
                  <a:solidFill>
                    <a:srgbClr val="FFFFFF"/>
                  </a:solidFill>
                </a:uFill>
                <a:latin typeface="Arial"/>
              </a:rPr>
              <a:t>Simülasyonun sağladığı </a:t>
            </a:r>
            <a:r>
              <a:rPr lang="tr-TR" sz="1200" spc="-1" dirty="0" err="1">
                <a:solidFill>
                  <a:srgbClr val="404040"/>
                </a:solidFill>
                <a:uFill>
                  <a:solidFill>
                    <a:srgbClr val="FFFFFF"/>
                  </a:solidFill>
                </a:uFill>
                <a:latin typeface="Arial"/>
              </a:rPr>
              <a:t>sensörlerin</a:t>
            </a:r>
            <a:r>
              <a:rPr lang="tr-TR" sz="1200" spc="-1" dirty="0">
                <a:solidFill>
                  <a:srgbClr val="404040"/>
                </a:solidFill>
                <a:uFill>
                  <a:solidFill>
                    <a:srgbClr val="FFFFFF"/>
                  </a:solidFill>
                </a:uFill>
                <a:latin typeface="Arial"/>
              </a:rPr>
              <a:t> incelenmesi ve uygun özellikte </a:t>
            </a:r>
            <a:r>
              <a:rPr lang="tr-TR" sz="1200" spc="-1" dirty="0" err="1">
                <a:solidFill>
                  <a:srgbClr val="404040"/>
                </a:solidFill>
                <a:uFill>
                  <a:solidFill>
                    <a:srgbClr val="FFFFFF"/>
                  </a:solidFill>
                </a:uFill>
                <a:latin typeface="Arial"/>
              </a:rPr>
              <a:t>sensörler</a:t>
            </a:r>
            <a:r>
              <a:rPr lang="tr-TR" sz="1200" spc="-1" dirty="0">
                <a:solidFill>
                  <a:srgbClr val="404040"/>
                </a:solidFill>
                <a:uFill>
                  <a:solidFill>
                    <a:srgbClr val="FFFFFF"/>
                  </a:solidFill>
                </a:uFill>
                <a:latin typeface="Arial"/>
              </a:rPr>
              <a:t> yardımıyla görüntü elde edilmesi işlemi</a:t>
            </a:r>
            <a:endParaRPr lang="en-US" sz="1800" b="0" strike="noStrike" spc="-1" dirty="0">
              <a:solidFill>
                <a:srgbClr val="000000"/>
              </a:solidFill>
              <a:uFill>
                <a:solidFill>
                  <a:srgbClr val="FFFFFF"/>
                </a:solidFill>
              </a:uFill>
              <a:latin typeface="Arial"/>
            </a:endParaRPr>
          </a:p>
        </p:txBody>
      </p:sp>
      <p:sp>
        <p:nvSpPr>
          <p:cNvPr id="167" name="CustomShape 18"/>
          <p:cNvSpPr/>
          <p:nvPr/>
        </p:nvSpPr>
        <p:spPr>
          <a:xfrm>
            <a:off x="169200" y="3687480"/>
            <a:ext cx="2275200" cy="272160"/>
          </a:xfrm>
          <a:prstGeom prst="rect">
            <a:avLst/>
          </a:prstGeom>
          <a:solidFill>
            <a:schemeClr val="accent1"/>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200" b="1" strike="noStrike" spc="-1">
                <a:solidFill>
                  <a:srgbClr val="FFFFFF"/>
                </a:solidFill>
                <a:uFill>
                  <a:solidFill>
                    <a:srgbClr val="FFFFFF"/>
                  </a:solidFill>
                </a:uFill>
                <a:latin typeface="Arial"/>
                <a:ea typeface="DejaVu Sans"/>
              </a:rPr>
              <a:t>Veri seti oluşturma</a:t>
            </a:r>
            <a:endParaRPr lang="en-US" sz="1800" b="0" strike="noStrike" spc="-1">
              <a:solidFill>
                <a:srgbClr val="000000"/>
              </a:solidFill>
              <a:uFill>
                <a:solidFill>
                  <a:srgbClr val="FFFFFF"/>
                </a:solidFill>
              </a:uFill>
              <a:latin typeface="Arial"/>
            </a:endParaRPr>
          </a:p>
        </p:txBody>
      </p:sp>
      <p:pic>
        <p:nvPicPr>
          <p:cNvPr id="168" name="Picture 16"/>
          <p:cNvPicPr/>
          <p:nvPr/>
        </p:nvPicPr>
        <p:blipFill>
          <a:blip r:embed="rId4"/>
          <a:stretch/>
        </p:blipFill>
        <p:spPr>
          <a:xfrm>
            <a:off x="1014480" y="1947600"/>
            <a:ext cx="708840" cy="708840"/>
          </a:xfrm>
          <a:prstGeom prst="rect">
            <a:avLst/>
          </a:prstGeom>
          <a:ln>
            <a:noFill/>
          </a:ln>
        </p:spPr>
      </p:pic>
      <p:sp>
        <p:nvSpPr>
          <p:cNvPr id="169" name="CustomShape 19"/>
          <p:cNvSpPr/>
          <p:nvPr/>
        </p:nvSpPr>
        <p:spPr>
          <a:xfrm>
            <a:off x="4419720" y="3276720"/>
            <a:ext cx="303840" cy="303840"/>
          </a:xfrm>
          <a:prstGeom prst="rect">
            <a:avLst/>
          </a:prstGeom>
          <a:noFill/>
          <a:ln>
            <a:noFill/>
          </a:ln>
        </p:spPr>
        <p:style>
          <a:lnRef idx="0">
            <a:scrgbClr r="0" g="0" b="0"/>
          </a:lnRef>
          <a:fillRef idx="0">
            <a:scrgbClr r="0" g="0" b="0"/>
          </a:fillRef>
          <a:effectRef idx="0">
            <a:scrgbClr r="0" g="0" b="0"/>
          </a:effectRef>
          <a:fontRef idx="minor"/>
        </p:style>
      </p:sp>
      <p:pic>
        <p:nvPicPr>
          <p:cNvPr id="170" name="Resim 10"/>
          <p:cNvPicPr/>
          <p:nvPr/>
        </p:nvPicPr>
        <p:blipFill>
          <a:blip r:embed="rId5"/>
          <a:stretch/>
        </p:blipFill>
        <p:spPr>
          <a:xfrm>
            <a:off x="3431160" y="1959840"/>
            <a:ext cx="745920" cy="648360"/>
          </a:xfrm>
          <a:prstGeom prst="rect">
            <a:avLst/>
          </a:prstGeom>
          <a:ln>
            <a:noFill/>
          </a:ln>
        </p:spPr>
      </p:pic>
      <p:pic>
        <p:nvPicPr>
          <p:cNvPr id="171" name="Picture 22"/>
          <p:cNvPicPr/>
          <p:nvPr/>
        </p:nvPicPr>
        <p:blipFill>
          <a:blip r:embed="rId6"/>
          <a:stretch/>
        </p:blipFill>
        <p:spPr>
          <a:xfrm>
            <a:off x="7690320" y="1935000"/>
            <a:ext cx="709200" cy="709200"/>
          </a:xfrm>
          <a:prstGeom prst="rect">
            <a:avLst/>
          </a:prstGeom>
          <a:ln>
            <a:noFill/>
          </a:ln>
        </p:spPr>
      </p:pic>
      <p:pic>
        <p:nvPicPr>
          <p:cNvPr id="172" name="Picture 24"/>
          <p:cNvPicPr/>
          <p:nvPr/>
        </p:nvPicPr>
        <p:blipFill>
          <a:blip r:embed="rId7"/>
          <a:stretch/>
        </p:blipFill>
        <p:spPr>
          <a:xfrm>
            <a:off x="5609160" y="1959840"/>
            <a:ext cx="650880" cy="650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000" b="0" strike="noStrike" spc="-1">
                <a:solidFill>
                  <a:srgbClr val="FFFFFF"/>
                </a:solidFill>
                <a:uFill>
                  <a:solidFill>
                    <a:srgbClr val="FFFFFF"/>
                  </a:solidFill>
                </a:uFill>
                <a:latin typeface="Arial"/>
                <a:ea typeface="DejaVu Sans"/>
              </a:rPr>
              <a:t>Veri Seti Oluşturma</a:t>
            </a:r>
            <a:endParaRPr lang="en-US" sz="1800" b="0" strike="noStrike" spc="-1">
              <a:solidFill>
                <a:srgbClr val="000000"/>
              </a:solidFill>
              <a:uFill>
                <a:solidFill>
                  <a:srgbClr val="FFFFFF"/>
                </a:solidFill>
              </a:uFill>
              <a:latin typeface="Arial"/>
            </a:endParaRPr>
          </a:p>
        </p:txBody>
      </p:sp>
      <p:sp>
        <p:nvSpPr>
          <p:cNvPr id="174" name="CustomShape 2"/>
          <p:cNvSpPr/>
          <p:nvPr/>
        </p:nvSpPr>
        <p:spPr>
          <a:xfrm>
            <a:off x="2458440" y="985680"/>
            <a:ext cx="46296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Arial"/>
                <a:ea typeface="DejaVu Sans"/>
              </a:rPr>
              <a:t>CARLA’nın sahip olduğu sensörlerden RGB ve semantic segmentation kameraları kullanılmıştır.</a:t>
            </a:r>
            <a:endParaRPr lang="en-US" sz="1800" b="0" strike="noStrike" spc="-1">
              <a:solidFill>
                <a:srgbClr val="000000"/>
              </a:solidFill>
              <a:uFill>
                <a:solidFill>
                  <a:srgbClr val="FFFFFF"/>
                </a:solidFill>
              </a:uFill>
              <a:latin typeface="Arial"/>
            </a:endParaRPr>
          </a:p>
        </p:txBody>
      </p:sp>
      <p:sp>
        <p:nvSpPr>
          <p:cNvPr id="175" name="CustomShape 3"/>
          <p:cNvSpPr/>
          <p:nvPr/>
        </p:nvSpPr>
        <p:spPr>
          <a:xfrm>
            <a:off x="3458520" y="1995840"/>
            <a:ext cx="622440" cy="1791360"/>
          </a:xfrm>
          <a:custGeom>
            <a:avLst/>
            <a:gdLst/>
            <a:ahLst/>
            <a:cxnLst/>
            <a:rect l="l" t="t" r="r" b="b"/>
            <a:pathLst>
              <a:path w="1217" h="3494">
                <a:moveTo>
                  <a:pt x="0" y="0"/>
                </a:moveTo>
                <a:lnTo>
                  <a:pt x="0" y="3494"/>
                </a:lnTo>
                <a:lnTo>
                  <a:pt x="89" y="3455"/>
                </a:lnTo>
                <a:lnTo>
                  <a:pt x="260" y="3364"/>
                </a:lnTo>
                <a:lnTo>
                  <a:pt x="420" y="3256"/>
                </a:lnTo>
                <a:lnTo>
                  <a:pt x="569" y="3134"/>
                </a:lnTo>
                <a:lnTo>
                  <a:pt x="704" y="2999"/>
                </a:lnTo>
                <a:lnTo>
                  <a:pt x="826" y="2850"/>
                </a:lnTo>
                <a:lnTo>
                  <a:pt x="934" y="2689"/>
                </a:lnTo>
                <a:lnTo>
                  <a:pt x="1026" y="2520"/>
                </a:lnTo>
                <a:lnTo>
                  <a:pt x="1065" y="2430"/>
                </a:lnTo>
                <a:lnTo>
                  <a:pt x="1100" y="2343"/>
                </a:lnTo>
                <a:lnTo>
                  <a:pt x="1156" y="2158"/>
                </a:lnTo>
                <a:lnTo>
                  <a:pt x="1195" y="1968"/>
                </a:lnTo>
                <a:lnTo>
                  <a:pt x="1214" y="1773"/>
                </a:lnTo>
                <a:lnTo>
                  <a:pt x="1217" y="1672"/>
                </a:lnTo>
                <a:lnTo>
                  <a:pt x="1217" y="0"/>
                </a:lnTo>
                <a:lnTo>
                  <a:pt x="0" y="0"/>
                </a:lnTo>
                <a:close/>
              </a:path>
            </a:pathLst>
          </a:custGeom>
          <a:solidFill>
            <a:schemeClr val="accent3">
              <a:lumMod val="50000"/>
            </a:schemeClr>
          </a:solidFill>
          <a:ln>
            <a:noFill/>
          </a:ln>
        </p:spPr>
        <p:style>
          <a:lnRef idx="0">
            <a:scrgbClr r="0" g="0" b="0"/>
          </a:lnRef>
          <a:fillRef idx="0">
            <a:scrgbClr r="0" g="0" b="0"/>
          </a:fillRef>
          <a:effectRef idx="0">
            <a:scrgbClr r="0" g="0" b="0"/>
          </a:effectRef>
          <a:fontRef idx="minor"/>
        </p:style>
      </p:sp>
      <p:sp>
        <p:nvSpPr>
          <p:cNvPr id="176" name="CustomShape 4"/>
          <p:cNvSpPr/>
          <p:nvPr/>
        </p:nvSpPr>
        <p:spPr>
          <a:xfrm>
            <a:off x="1349280" y="3055320"/>
            <a:ext cx="2655000" cy="970560"/>
          </a:xfrm>
          <a:custGeom>
            <a:avLst/>
            <a:gdLst/>
            <a:ahLst/>
            <a:cxnLst/>
            <a:rect l="l" t="t" r="r" b="b"/>
            <a:pathLst>
              <a:path w="5174" h="1892">
                <a:moveTo>
                  <a:pt x="1656" y="364"/>
                </a:moveTo>
                <a:lnTo>
                  <a:pt x="2019" y="0"/>
                </a:lnTo>
                <a:lnTo>
                  <a:pt x="940" y="0"/>
                </a:lnTo>
                <a:lnTo>
                  <a:pt x="576" y="364"/>
                </a:lnTo>
                <a:lnTo>
                  <a:pt x="576" y="364"/>
                </a:lnTo>
                <a:lnTo>
                  <a:pt x="29" y="911"/>
                </a:lnTo>
                <a:lnTo>
                  <a:pt x="29" y="911"/>
                </a:lnTo>
                <a:lnTo>
                  <a:pt x="0" y="940"/>
                </a:lnTo>
                <a:lnTo>
                  <a:pt x="7" y="946"/>
                </a:lnTo>
                <a:lnTo>
                  <a:pt x="0" y="953"/>
                </a:lnTo>
                <a:lnTo>
                  <a:pt x="29" y="982"/>
                </a:lnTo>
                <a:lnTo>
                  <a:pt x="428" y="1380"/>
                </a:lnTo>
                <a:lnTo>
                  <a:pt x="627" y="1579"/>
                </a:lnTo>
                <a:lnTo>
                  <a:pt x="627" y="1579"/>
                </a:lnTo>
                <a:lnTo>
                  <a:pt x="940" y="1892"/>
                </a:lnTo>
                <a:lnTo>
                  <a:pt x="2019" y="1892"/>
                </a:lnTo>
                <a:lnTo>
                  <a:pt x="1707" y="1579"/>
                </a:lnTo>
                <a:lnTo>
                  <a:pt x="3351" y="1579"/>
                </a:lnTo>
                <a:lnTo>
                  <a:pt x="3452" y="1577"/>
                </a:lnTo>
                <a:lnTo>
                  <a:pt x="3648" y="1557"/>
                </a:lnTo>
                <a:lnTo>
                  <a:pt x="3838" y="1520"/>
                </a:lnTo>
                <a:lnTo>
                  <a:pt x="4021" y="1464"/>
                </a:lnTo>
                <a:lnTo>
                  <a:pt x="4109" y="1428"/>
                </a:lnTo>
                <a:lnTo>
                  <a:pt x="4198" y="1389"/>
                </a:lnTo>
                <a:lnTo>
                  <a:pt x="4369" y="1298"/>
                </a:lnTo>
                <a:lnTo>
                  <a:pt x="4529" y="1190"/>
                </a:lnTo>
                <a:lnTo>
                  <a:pt x="4678" y="1068"/>
                </a:lnTo>
                <a:lnTo>
                  <a:pt x="4813" y="933"/>
                </a:lnTo>
                <a:lnTo>
                  <a:pt x="4935" y="784"/>
                </a:lnTo>
                <a:lnTo>
                  <a:pt x="5043" y="623"/>
                </a:lnTo>
                <a:lnTo>
                  <a:pt x="5135" y="454"/>
                </a:lnTo>
                <a:lnTo>
                  <a:pt x="5174" y="364"/>
                </a:lnTo>
                <a:lnTo>
                  <a:pt x="1656" y="364"/>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77" name="CustomShape 5"/>
          <p:cNvSpPr/>
          <p:nvPr/>
        </p:nvSpPr>
        <p:spPr>
          <a:xfrm>
            <a:off x="4071600" y="1995840"/>
            <a:ext cx="970560" cy="3187800"/>
          </a:xfrm>
          <a:custGeom>
            <a:avLst/>
            <a:gdLst/>
            <a:ahLst/>
            <a:cxnLst/>
            <a:rect l="l" t="t" r="r" b="b"/>
            <a:pathLst>
              <a:path w="1893" h="6213">
                <a:moveTo>
                  <a:pt x="1893" y="4196"/>
                </a:moveTo>
                <a:lnTo>
                  <a:pt x="1555" y="4534"/>
                </a:lnTo>
                <a:lnTo>
                  <a:pt x="1555" y="0"/>
                </a:lnTo>
                <a:lnTo>
                  <a:pt x="338" y="0"/>
                </a:lnTo>
                <a:lnTo>
                  <a:pt x="338" y="4534"/>
                </a:lnTo>
                <a:lnTo>
                  <a:pt x="0" y="4196"/>
                </a:lnTo>
                <a:lnTo>
                  <a:pt x="0" y="5275"/>
                </a:lnTo>
                <a:lnTo>
                  <a:pt x="338" y="5613"/>
                </a:lnTo>
                <a:lnTo>
                  <a:pt x="338" y="5613"/>
                </a:lnTo>
                <a:lnTo>
                  <a:pt x="338" y="5613"/>
                </a:lnTo>
                <a:lnTo>
                  <a:pt x="940" y="6213"/>
                </a:lnTo>
                <a:lnTo>
                  <a:pt x="946" y="6207"/>
                </a:lnTo>
                <a:lnTo>
                  <a:pt x="953" y="6213"/>
                </a:lnTo>
                <a:lnTo>
                  <a:pt x="1553" y="5613"/>
                </a:lnTo>
                <a:lnTo>
                  <a:pt x="1555" y="5613"/>
                </a:lnTo>
                <a:lnTo>
                  <a:pt x="1555" y="5613"/>
                </a:lnTo>
                <a:lnTo>
                  <a:pt x="1893" y="5275"/>
                </a:lnTo>
                <a:lnTo>
                  <a:pt x="1893" y="4196"/>
                </a:ln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178" name="CustomShape 6"/>
          <p:cNvSpPr/>
          <p:nvPr/>
        </p:nvSpPr>
        <p:spPr>
          <a:xfrm>
            <a:off x="5077080" y="1995840"/>
            <a:ext cx="622440" cy="1791360"/>
          </a:xfrm>
          <a:custGeom>
            <a:avLst/>
            <a:gdLst/>
            <a:ahLst/>
            <a:cxnLst/>
            <a:rect l="l" t="t" r="r" b="b"/>
            <a:pathLst>
              <a:path w="1215" h="3494">
                <a:moveTo>
                  <a:pt x="1215" y="0"/>
                </a:moveTo>
                <a:lnTo>
                  <a:pt x="1215" y="3494"/>
                </a:lnTo>
                <a:lnTo>
                  <a:pt x="1126" y="3455"/>
                </a:lnTo>
                <a:lnTo>
                  <a:pt x="956" y="3364"/>
                </a:lnTo>
                <a:lnTo>
                  <a:pt x="795" y="3256"/>
                </a:lnTo>
                <a:lnTo>
                  <a:pt x="647" y="3134"/>
                </a:lnTo>
                <a:lnTo>
                  <a:pt x="511" y="2999"/>
                </a:lnTo>
                <a:lnTo>
                  <a:pt x="389" y="2850"/>
                </a:lnTo>
                <a:lnTo>
                  <a:pt x="281" y="2689"/>
                </a:lnTo>
                <a:lnTo>
                  <a:pt x="189" y="2520"/>
                </a:lnTo>
                <a:lnTo>
                  <a:pt x="150" y="2430"/>
                </a:lnTo>
                <a:lnTo>
                  <a:pt x="115" y="2343"/>
                </a:lnTo>
                <a:lnTo>
                  <a:pt x="59" y="2158"/>
                </a:lnTo>
                <a:lnTo>
                  <a:pt x="20" y="1968"/>
                </a:lnTo>
                <a:lnTo>
                  <a:pt x="1" y="1773"/>
                </a:lnTo>
                <a:lnTo>
                  <a:pt x="0" y="1672"/>
                </a:lnTo>
                <a:lnTo>
                  <a:pt x="0" y="0"/>
                </a:lnTo>
                <a:lnTo>
                  <a:pt x="1215" y="0"/>
                </a:lnTo>
                <a:close/>
              </a:path>
            </a:pathLst>
          </a:custGeom>
          <a:solidFill>
            <a:schemeClr val="accent6">
              <a:lumMod val="50000"/>
            </a:schemeClr>
          </a:solidFill>
          <a:ln>
            <a:noFill/>
          </a:ln>
        </p:spPr>
        <p:style>
          <a:lnRef idx="0">
            <a:scrgbClr r="0" g="0" b="0"/>
          </a:lnRef>
          <a:fillRef idx="0">
            <a:scrgbClr r="0" g="0" b="0"/>
          </a:fillRef>
          <a:effectRef idx="0">
            <a:scrgbClr r="0" g="0" b="0"/>
          </a:effectRef>
          <a:fontRef idx="minor"/>
        </p:style>
      </p:sp>
      <p:sp>
        <p:nvSpPr>
          <p:cNvPr id="179" name="CustomShape 7"/>
          <p:cNvSpPr/>
          <p:nvPr/>
        </p:nvSpPr>
        <p:spPr>
          <a:xfrm>
            <a:off x="5155560" y="3055320"/>
            <a:ext cx="2638080" cy="970560"/>
          </a:xfrm>
          <a:custGeom>
            <a:avLst/>
            <a:gdLst/>
            <a:ahLst/>
            <a:cxnLst/>
            <a:rect l="l" t="t" r="r" b="b"/>
            <a:pathLst>
              <a:path w="5143" h="1892">
                <a:moveTo>
                  <a:pt x="5143" y="940"/>
                </a:moveTo>
                <a:lnTo>
                  <a:pt x="4202" y="0"/>
                </a:lnTo>
                <a:lnTo>
                  <a:pt x="3124" y="0"/>
                </a:lnTo>
                <a:lnTo>
                  <a:pt x="3487" y="364"/>
                </a:lnTo>
                <a:lnTo>
                  <a:pt x="0" y="364"/>
                </a:lnTo>
                <a:lnTo>
                  <a:pt x="39" y="454"/>
                </a:lnTo>
                <a:lnTo>
                  <a:pt x="130" y="623"/>
                </a:lnTo>
                <a:lnTo>
                  <a:pt x="238" y="784"/>
                </a:lnTo>
                <a:lnTo>
                  <a:pt x="360" y="933"/>
                </a:lnTo>
                <a:lnTo>
                  <a:pt x="496" y="1068"/>
                </a:lnTo>
                <a:lnTo>
                  <a:pt x="644" y="1190"/>
                </a:lnTo>
                <a:lnTo>
                  <a:pt x="805" y="1298"/>
                </a:lnTo>
                <a:lnTo>
                  <a:pt x="975" y="1389"/>
                </a:lnTo>
                <a:lnTo>
                  <a:pt x="1064" y="1429"/>
                </a:lnTo>
                <a:lnTo>
                  <a:pt x="1152" y="1464"/>
                </a:lnTo>
                <a:lnTo>
                  <a:pt x="1335" y="1520"/>
                </a:lnTo>
                <a:lnTo>
                  <a:pt x="1525" y="1557"/>
                </a:lnTo>
                <a:lnTo>
                  <a:pt x="1722" y="1577"/>
                </a:lnTo>
                <a:lnTo>
                  <a:pt x="1822" y="1579"/>
                </a:lnTo>
                <a:lnTo>
                  <a:pt x="3436" y="1579"/>
                </a:lnTo>
                <a:lnTo>
                  <a:pt x="3124" y="1892"/>
                </a:lnTo>
                <a:lnTo>
                  <a:pt x="4202" y="1892"/>
                </a:lnTo>
                <a:lnTo>
                  <a:pt x="4516" y="1579"/>
                </a:lnTo>
                <a:lnTo>
                  <a:pt x="5143" y="953"/>
                </a:lnTo>
                <a:lnTo>
                  <a:pt x="5135" y="947"/>
                </a:lnTo>
                <a:lnTo>
                  <a:pt x="5143" y="940"/>
                </a:lnTo>
                <a:close/>
              </a:path>
            </a:pathLst>
          </a:custGeom>
          <a:solidFill>
            <a:schemeClr val="accent6"/>
          </a:solidFill>
          <a:ln>
            <a:noFill/>
          </a:ln>
        </p:spPr>
        <p:style>
          <a:lnRef idx="0">
            <a:scrgbClr r="0" g="0" b="0"/>
          </a:lnRef>
          <a:fillRef idx="0">
            <a:scrgbClr r="0" g="0" b="0"/>
          </a:fillRef>
          <a:effectRef idx="0">
            <a:scrgbClr r="0" g="0" b="0"/>
          </a:effectRef>
          <a:fontRef idx="minor"/>
        </p:style>
      </p:sp>
      <p:pic>
        <p:nvPicPr>
          <p:cNvPr id="180" name="Resim 1"/>
          <p:cNvPicPr/>
          <p:nvPr/>
        </p:nvPicPr>
        <p:blipFill>
          <a:blip r:embed="rId2"/>
          <a:stretch/>
        </p:blipFill>
        <p:spPr>
          <a:xfrm>
            <a:off x="4045680" y="1995840"/>
            <a:ext cx="1004400" cy="3187800"/>
          </a:xfrm>
          <a:prstGeom prst="rect">
            <a:avLst/>
          </a:prstGeom>
          <a:ln>
            <a:noFill/>
          </a:ln>
        </p:spPr>
      </p:pic>
      <p:sp>
        <p:nvSpPr>
          <p:cNvPr id="181" name="CustomShape 8"/>
          <p:cNvSpPr/>
          <p:nvPr/>
        </p:nvSpPr>
        <p:spPr>
          <a:xfrm>
            <a:off x="1701360" y="3227040"/>
            <a:ext cx="1756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Arial"/>
                <a:ea typeface="DejaVu Sans"/>
              </a:rPr>
              <a:t>Yol piksellerinin tanınması</a:t>
            </a:r>
            <a:endParaRPr lang="en-US" sz="1800" b="0" strike="noStrike" spc="-1">
              <a:solidFill>
                <a:srgbClr val="000000"/>
              </a:solidFill>
              <a:uFill>
                <a:solidFill>
                  <a:srgbClr val="FFFFFF"/>
                </a:solidFill>
              </a:uFill>
              <a:latin typeface="Arial"/>
            </a:endParaRPr>
          </a:p>
        </p:txBody>
      </p:sp>
      <p:sp>
        <p:nvSpPr>
          <p:cNvPr id="182" name="CustomShape 9"/>
          <p:cNvSpPr/>
          <p:nvPr/>
        </p:nvSpPr>
        <p:spPr>
          <a:xfrm>
            <a:off x="5672880" y="3261240"/>
            <a:ext cx="20314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Arial"/>
                <a:ea typeface="DejaVu Sans"/>
              </a:rPr>
              <a:t>Direksiyon açısının tahmini</a:t>
            </a:r>
            <a:endParaRPr lang="en-US" sz="1800" b="0" strike="noStrike" spc="-1">
              <a:solidFill>
                <a:srgbClr val="000000"/>
              </a:solidFill>
              <a:uFill>
                <a:solidFill>
                  <a:srgbClr val="FFFFFF"/>
                </a:solidFill>
              </a:uFill>
              <a:latin typeface="Arial"/>
            </a:endParaRPr>
          </a:p>
        </p:txBody>
      </p:sp>
      <p:pic>
        <p:nvPicPr>
          <p:cNvPr id="183" name="Resim 182"/>
          <p:cNvPicPr/>
          <p:nvPr/>
        </p:nvPicPr>
        <p:blipFill>
          <a:blip r:embed="rId3"/>
          <a:stretch/>
        </p:blipFill>
        <p:spPr>
          <a:xfrm>
            <a:off x="274320" y="4206240"/>
            <a:ext cx="1866960" cy="1400040"/>
          </a:xfrm>
          <a:prstGeom prst="rect">
            <a:avLst/>
          </a:prstGeom>
          <a:ln>
            <a:noFill/>
          </a:ln>
        </p:spPr>
      </p:pic>
      <p:pic>
        <p:nvPicPr>
          <p:cNvPr id="184" name="Resim 183"/>
          <p:cNvPicPr/>
          <p:nvPr/>
        </p:nvPicPr>
        <p:blipFill>
          <a:blip r:embed="rId4"/>
          <a:stretch/>
        </p:blipFill>
        <p:spPr>
          <a:xfrm>
            <a:off x="5577840" y="4223160"/>
            <a:ext cx="1919520" cy="1079640"/>
          </a:xfrm>
          <a:prstGeom prst="rect">
            <a:avLst/>
          </a:prstGeom>
          <a:ln>
            <a:noFill/>
          </a:ln>
        </p:spPr>
      </p:pic>
      <p:sp>
        <p:nvSpPr>
          <p:cNvPr id="185" name="CustomShape 10"/>
          <p:cNvSpPr/>
          <p:nvPr/>
        </p:nvSpPr>
        <p:spPr>
          <a:xfrm>
            <a:off x="7420320" y="4829080"/>
            <a:ext cx="13824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dirty="0">
                <a:solidFill>
                  <a:srgbClr val="000000"/>
                </a:solidFill>
                <a:uFill>
                  <a:solidFill>
                    <a:srgbClr val="FFFFFF"/>
                  </a:solidFill>
                </a:uFill>
                <a:latin typeface="Arial"/>
                <a:ea typeface="DejaVu Sans"/>
              </a:rPr>
              <a:t>115.563501</a:t>
            </a:r>
            <a:endParaRPr lang="en-US" sz="1800" b="0" strike="noStrike" spc="-1" dirty="0">
              <a:solidFill>
                <a:srgbClr val="000000"/>
              </a:solidFill>
              <a:uFill>
                <a:solidFill>
                  <a:srgbClr val="FFFFFF"/>
                </a:solidFill>
              </a:uFill>
              <a:latin typeface="Arial"/>
            </a:endParaRPr>
          </a:p>
        </p:txBody>
      </p:sp>
      <p:pic>
        <p:nvPicPr>
          <p:cNvPr id="186" name="Resim 185"/>
          <p:cNvPicPr/>
          <p:nvPr/>
        </p:nvPicPr>
        <p:blipFill>
          <a:blip r:embed="rId5"/>
          <a:stretch/>
        </p:blipFill>
        <p:spPr>
          <a:xfrm>
            <a:off x="1371600" y="4937760"/>
            <a:ext cx="1828080" cy="1370880"/>
          </a:xfrm>
          <a:prstGeom prst="rect">
            <a:avLst/>
          </a:prstGeom>
          <a:ln>
            <a:noFill/>
          </a:ln>
        </p:spPr>
      </p:pic>
      <p:pic>
        <p:nvPicPr>
          <p:cNvPr id="187" name="Resim 186"/>
          <p:cNvPicPr/>
          <p:nvPr/>
        </p:nvPicPr>
        <p:blipFill>
          <a:blip r:embed="rId6"/>
          <a:stretch/>
        </p:blipFill>
        <p:spPr>
          <a:xfrm>
            <a:off x="5957760" y="5175360"/>
            <a:ext cx="2010960" cy="1130760"/>
          </a:xfrm>
          <a:prstGeom prst="rect">
            <a:avLst/>
          </a:prstGeom>
          <a:ln>
            <a:noFill/>
          </a:ln>
        </p:spPr>
      </p:pic>
      <p:sp>
        <p:nvSpPr>
          <p:cNvPr id="188" name="CustomShape 11"/>
          <p:cNvSpPr/>
          <p:nvPr/>
        </p:nvSpPr>
        <p:spPr>
          <a:xfrm>
            <a:off x="7870100" y="5847940"/>
            <a:ext cx="13824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dirty="0">
                <a:solidFill>
                  <a:srgbClr val="000000"/>
                </a:solidFill>
                <a:uFill>
                  <a:solidFill>
                    <a:srgbClr val="FFFFFF"/>
                  </a:solidFill>
                </a:uFill>
                <a:latin typeface="Arial"/>
                <a:ea typeface="DejaVu Sans"/>
              </a:rPr>
              <a:t>75.035993</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000" b="0" strike="noStrike" spc="-1">
                <a:solidFill>
                  <a:srgbClr val="FFFFFF"/>
                </a:solidFill>
                <a:uFill>
                  <a:solidFill>
                    <a:srgbClr val="FFFFFF"/>
                  </a:solidFill>
                </a:uFill>
                <a:latin typeface="Arial"/>
                <a:ea typeface="DejaVu Sans"/>
              </a:rPr>
              <a:t>Yol Piksellerinin Tanınması</a:t>
            </a:r>
            <a:endParaRPr lang="en-US" sz="1800" b="0" strike="noStrike" spc="-1">
              <a:solidFill>
                <a:srgbClr val="000000"/>
              </a:solidFill>
              <a:uFill>
                <a:solidFill>
                  <a:srgbClr val="FFFFFF"/>
                </a:solidFill>
              </a:uFill>
              <a:latin typeface="Arial"/>
            </a:endParaRPr>
          </a:p>
        </p:txBody>
      </p:sp>
      <p:sp>
        <p:nvSpPr>
          <p:cNvPr id="190" name="CustomShape 2"/>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508AB25E-EBF9-4C23-9F85-5D8208BFF4CF}" type="slidenum">
              <a:rPr lang="en-US" sz="1000" b="0" strike="noStrike" spc="-1">
                <a:solidFill>
                  <a:srgbClr val="FFFFE5"/>
                </a:solidFill>
                <a:uFill>
                  <a:solidFill>
                    <a:srgbClr val="FFFFFF"/>
                  </a:solidFill>
                </a:uFill>
                <a:latin typeface="Arial"/>
                <a:ea typeface="DejaVu Sans"/>
              </a:rPr>
              <a:t>6</a:t>
            </a:fld>
            <a:endParaRPr lang="en-US" sz="1800" b="0" strike="noStrike" spc="-1">
              <a:solidFill>
                <a:srgbClr val="000000"/>
              </a:solidFill>
              <a:uFill>
                <a:solidFill>
                  <a:srgbClr val="FFFFFF"/>
                </a:solidFill>
              </a:uFill>
              <a:latin typeface="Arial"/>
            </a:endParaRPr>
          </a:p>
        </p:txBody>
      </p:sp>
      <p:sp>
        <p:nvSpPr>
          <p:cNvPr id="191" name="CustomShape 3"/>
          <p:cNvSpPr/>
          <p:nvPr/>
        </p:nvSpPr>
        <p:spPr>
          <a:xfrm>
            <a:off x="682200" y="913680"/>
            <a:ext cx="83080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50000"/>
              </a:lnSpc>
            </a:pPr>
            <a:r>
              <a:rPr lang="en-US" sz="1800" b="0" strike="noStrike" spc="-1">
                <a:solidFill>
                  <a:srgbClr val="000000"/>
                </a:solidFill>
                <a:uFill>
                  <a:solidFill>
                    <a:srgbClr val="FFFFFF"/>
                  </a:solidFill>
                </a:uFill>
                <a:latin typeface="Arial"/>
                <a:ea typeface="Times New Roman"/>
              </a:rPr>
              <a:t>4 farklı hava, 2 farklı ışık durumu kullanılaran 3 farklı şehir haritasından toplanan datasetler sayesinde hava durumundan bağımsız yol tanıma çalışması yapılmıştır.</a:t>
            </a:r>
            <a:endParaRPr lang="en-US" sz="1800" b="0" strike="noStrike" spc="-1">
              <a:solidFill>
                <a:srgbClr val="000000"/>
              </a:solidFill>
              <a:uFill>
                <a:solidFill>
                  <a:srgbClr val="FFFFFF"/>
                </a:solidFill>
              </a:uFill>
              <a:latin typeface="Arial"/>
            </a:endParaRPr>
          </a:p>
        </p:txBody>
      </p:sp>
      <p:pic>
        <p:nvPicPr>
          <p:cNvPr id="192" name="Resim 191"/>
          <p:cNvPicPr/>
          <p:nvPr/>
        </p:nvPicPr>
        <p:blipFill>
          <a:blip r:embed="rId2"/>
          <a:stretch/>
        </p:blipFill>
        <p:spPr>
          <a:xfrm>
            <a:off x="2130840" y="2194560"/>
            <a:ext cx="5275800" cy="1989720"/>
          </a:xfrm>
          <a:prstGeom prst="rect">
            <a:avLst/>
          </a:prstGeom>
          <a:ln>
            <a:noFill/>
          </a:ln>
        </p:spPr>
      </p:pic>
      <p:pic>
        <p:nvPicPr>
          <p:cNvPr id="193" name="Resim 192"/>
          <p:cNvPicPr/>
          <p:nvPr/>
        </p:nvPicPr>
        <p:blipFill>
          <a:blip r:embed="rId3"/>
          <a:stretch/>
        </p:blipFill>
        <p:spPr>
          <a:xfrm>
            <a:off x="2301480" y="4184280"/>
            <a:ext cx="5105160" cy="1961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000" b="0" strike="noStrike" spc="-1">
                <a:solidFill>
                  <a:srgbClr val="FFFFFF"/>
                </a:solidFill>
                <a:uFill>
                  <a:solidFill>
                    <a:srgbClr val="FFFFFF"/>
                  </a:solidFill>
                </a:uFill>
                <a:latin typeface="Arial"/>
                <a:ea typeface="DejaVu Sans"/>
              </a:rPr>
              <a:t>Yol Piksellerinin Tanınması</a:t>
            </a:r>
            <a:endParaRPr lang="en-US" sz="1800" b="0" strike="noStrike" spc="-1">
              <a:solidFill>
                <a:srgbClr val="000000"/>
              </a:solidFill>
              <a:uFill>
                <a:solidFill>
                  <a:srgbClr val="FFFFFF"/>
                </a:solidFill>
              </a:uFill>
              <a:latin typeface="Arial"/>
            </a:endParaRPr>
          </a:p>
        </p:txBody>
      </p:sp>
      <p:sp>
        <p:nvSpPr>
          <p:cNvPr id="195" name="CustomShape 2"/>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88EFFDE6-79CE-43A6-97C5-3BAD450B8166}" type="slidenum">
              <a:rPr lang="en-US" sz="1000" b="0" strike="noStrike" spc="-1">
                <a:solidFill>
                  <a:srgbClr val="FFFFE5"/>
                </a:solidFill>
                <a:uFill>
                  <a:solidFill>
                    <a:srgbClr val="FFFFFF"/>
                  </a:solidFill>
                </a:uFill>
                <a:latin typeface="Arial"/>
                <a:ea typeface="DejaVu Sans"/>
              </a:rPr>
              <a:t>7</a:t>
            </a:fld>
            <a:endParaRPr lang="en-US" sz="1800" b="0" strike="noStrike" spc="-1">
              <a:solidFill>
                <a:srgbClr val="000000"/>
              </a:solidFill>
              <a:uFill>
                <a:solidFill>
                  <a:srgbClr val="FFFFFF"/>
                </a:solidFill>
              </a:uFill>
              <a:latin typeface="Arial"/>
            </a:endParaRPr>
          </a:p>
        </p:txBody>
      </p:sp>
      <p:sp>
        <p:nvSpPr>
          <p:cNvPr id="196" name="CustomShape 3"/>
          <p:cNvSpPr/>
          <p:nvPr/>
        </p:nvSpPr>
        <p:spPr>
          <a:xfrm>
            <a:off x="274320" y="822960"/>
            <a:ext cx="8320320" cy="77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50000"/>
              </a:lnSpc>
            </a:pPr>
            <a:r>
              <a:rPr lang="en-US" sz="1800" b="0" strike="noStrike" spc="-1">
                <a:solidFill>
                  <a:srgbClr val="000000"/>
                </a:solidFill>
                <a:uFill>
                  <a:solidFill>
                    <a:srgbClr val="FFFFFF"/>
                  </a:solidFill>
                </a:uFill>
                <a:latin typeface="Arial"/>
                <a:ea typeface="Times New Roman"/>
              </a:rPr>
              <a:t>CARLA verileri ile oluşturulan model, gerçek dünyadan görüntüler ile beslenmiştir. Test etmek için intersection over union kullanılmıştır.</a:t>
            </a:r>
            <a:endParaRPr lang="en-US" sz="1800" b="0" strike="noStrike" spc="-1">
              <a:solidFill>
                <a:srgbClr val="000000"/>
              </a:solidFill>
              <a:uFill>
                <a:solidFill>
                  <a:srgbClr val="FFFFFF"/>
                </a:solidFill>
              </a:uFill>
              <a:latin typeface="Arial"/>
            </a:endParaRPr>
          </a:p>
        </p:txBody>
      </p:sp>
      <p:pic>
        <p:nvPicPr>
          <p:cNvPr id="197" name="Resim 196"/>
          <p:cNvPicPr/>
          <p:nvPr/>
        </p:nvPicPr>
        <p:blipFill>
          <a:blip r:embed="rId2"/>
          <a:stretch/>
        </p:blipFill>
        <p:spPr>
          <a:xfrm>
            <a:off x="914400" y="4389120"/>
            <a:ext cx="6989400" cy="1235160"/>
          </a:xfrm>
          <a:prstGeom prst="rect">
            <a:avLst/>
          </a:prstGeom>
          <a:ln>
            <a:noFill/>
          </a:ln>
        </p:spPr>
      </p:pic>
      <p:pic>
        <p:nvPicPr>
          <p:cNvPr id="198" name="Resim 197"/>
          <p:cNvPicPr/>
          <p:nvPr/>
        </p:nvPicPr>
        <p:blipFill>
          <a:blip r:embed="rId3"/>
          <a:stretch/>
        </p:blipFill>
        <p:spPr>
          <a:xfrm>
            <a:off x="1244880" y="1737360"/>
            <a:ext cx="6252480" cy="2389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5D06AB46-E29C-478D-AB05-F7849DBB0886}" type="slidenum">
              <a:rPr lang="en-US" sz="1000" b="0" strike="noStrike" spc="-1">
                <a:solidFill>
                  <a:srgbClr val="FFFFE5"/>
                </a:solidFill>
                <a:uFill>
                  <a:solidFill>
                    <a:srgbClr val="FFFFFF"/>
                  </a:solidFill>
                </a:uFill>
                <a:latin typeface="Arial"/>
                <a:ea typeface="DejaVu Sans"/>
              </a:rPr>
              <a:t>8</a:t>
            </a:fld>
            <a:endParaRPr lang="en-US" sz="1800" b="0" strike="noStrike" spc="-1">
              <a:solidFill>
                <a:srgbClr val="000000"/>
              </a:solidFill>
              <a:uFill>
                <a:solidFill>
                  <a:srgbClr val="FFFFFF"/>
                </a:solidFill>
              </a:uFill>
              <a:latin typeface="Arial"/>
            </a:endParaRPr>
          </a:p>
        </p:txBody>
      </p:sp>
      <p:sp>
        <p:nvSpPr>
          <p:cNvPr id="200" name="CustomShape 2"/>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000" b="0" strike="noStrike" spc="-1">
                <a:solidFill>
                  <a:srgbClr val="FFFFFF"/>
                </a:solidFill>
                <a:uFill>
                  <a:solidFill>
                    <a:srgbClr val="FFFFFF"/>
                  </a:solidFill>
                </a:uFill>
                <a:latin typeface="Arial"/>
                <a:ea typeface="DejaVu Sans"/>
              </a:rPr>
              <a:t>Direksiyon Açısının Tahmini</a:t>
            </a:r>
            <a:endParaRPr lang="en-US" sz="1800" b="0" strike="noStrike" spc="-1">
              <a:solidFill>
                <a:srgbClr val="000000"/>
              </a:solidFill>
              <a:uFill>
                <a:solidFill>
                  <a:srgbClr val="FFFFFF"/>
                </a:solidFill>
              </a:uFill>
              <a:latin typeface="Arial"/>
            </a:endParaRPr>
          </a:p>
        </p:txBody>
      </p:sp>
      <p:sp>
        <p:nvSpPr>
          <p:cNvPr id="201" name="CustomShape 3"/>
          <p:cNvSpPr/>
          <p:nvPr/>
        </p:nvSpPr>
        <p:spPr>
          <a:xfrm>
            <a:off x="682200" y="1370160"/>
            <a:ext cx="8308080" cy="77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50000"/>
              </a:lnSpc>
            </a:pPr>
            <a:r>
              <a:rPr lang="en-US" sz="1800" b="0" strike="noStrike" spc="-1" dirty="0">
                <a:solidFill>
                  <a:srgbClr val="000000"/>
                </a:solidFill>
                <a:uFill>
                  <a:solidFill>
                    <a:srgbClr val="FFFFFF"/>
                  </a:solidFill>
                </a:uFill>
                <a:latin typeface="Arial"/>
                <a:ea typeface="Times New Roman"/>
              </a:rPr>
              <a:t>NVIDIA </a:t>
            </a:r>
            <a:r>
              <a:rPr lang="en-US" sz="1800" b="0" strike="noStrike" spc="-1" dirty="0" err="1">
                <a:solidFill>
                  <a:srgbClr val="000000"/>
                </a:solidFill>
                <a:uFill>
                  <a:solidFill>
                    <a:srgbClr val="FFFFFF"/>
                  </a:solidFill>
                </a:uFill>
                <a:latin typeface="Arial"/>
                <a:ea typeface="Times New Roman"/>
              </a:rPr>
              <a:t>tarafından</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sunulan</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PilotNet</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yapısı</a:t>
            </a:r>
            <a:r>
              <a:rPr lang="en-US" sz="1800" b="0" strike="noStrike" spc="-1" dirty="0">
                <a:solidFill>
                  <a:srgbClr val="000000"/>
                </a:solidFill>
                <a:uFill>
                  <a:solidFill>
                    <a:srgbClr val="FFFFFF"/>
                  </a:solidFill>
                </a:uFill>
                <a:latin typeface="Arial"/>
                <a:ea typeface="Times New Roman"/>
              </a:rPr>
              <a:t>, 2 </a:t>
            </a:r>
            <a:r>
              <a:rPr lang="en-US" sz="1800" b="0" strike="noStrike" spc="-1" dirty="0" err="1">
                <a:solidFill>
                  <a:srgbClr val="000000"/>
                </a:solidFill>
                <a:uFill>
                  <a:solidFill>
                    <a:srgbClr val="FFFFFF"/>
                  </a:solidFill>
                </a:uFill>
                <a:latin typeface="Arial"/>
                <a:ea typeface="Times New Roman"/>
              </a:rPr>
              <a:t>farklı</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şehirden</a:t>
            </a:r>
            <a:r>
              <a:rPr lang="en-US" sz="1800" b="0" strike="noStrike" spc="-1" dirty="0">
                <a:solidFill>
                  <a:srgbClr val="000000"/>
                </a:solidFill>
                <a:uFill>
                  <a:solidFill>
                    <a:srgbClr val="FFFFFF"/>
                  </a:solidFill>
                </a:uFill>
                <a:latin typeface="Arial"/>
                <a:ea typeface="Times New Roman"/>
              </a:rPr>
              <a:t> 3</a:t>
            </a:r>
            <a:r>
              <a:rPr lang="tr-TR" sz="1800" b="0" strike="noStrike" spc="-1" dirty="0">
                <a:solidFill>
                  <a:srgbClr val="000000"/>
                </a:solidFill>
                <a:uFill>
                  <a:solidFill>
                    <a:srgbClr val="FFFFFF"/>
                  </a:solidFill>
                </a:uFill>
                <a:latin typeface="Arial"/>
                <a:ea typeface="Times New Roman"/>
              </a:rPr>
              <a:t>1</a:t>
            </a:r>
            <a:r>
              <a:rPr lang="en-US" sz="1800" b="0" strike="noStrike" spc="-1" dirty="0">
                <a:solidFill>
                  <a:srgbClr val="000000"/>
                </a:solidFill>
                <a:uFill>
                  <a:solidFill>
                    <a:srgbClr val="FFFFFF"/>
                  </a:solidFill>
                </a:uFill>
                <a:latin typeface="Arial"/>
                <a:ea typeface="Times New Roman"/>
              </a:rPr>
              <a:t>bin </a:t>
            </a:r>
            <a:r>
              <a:rPr lang="en-US" sz="1800" b="0" strike="noStrike" spc="-1" dirty="0" err="1">
                <a:solidFill>
                  <a:srgbClr val="000000"/>
                </a:solidFill>
                <a:uFill>
                  <a:solidFill>
                    <a:srgbClr val="FFFFFF"/>
                  </a:solidFill>
                </a:uFill>
                <a:latin typeface="Arial"/>
                <a:ea typeface="Times New Roman"/>
              </a:rPr>
              <a:t>tane</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görüntü</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ve</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direksiyon</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açısı</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ile</a:t>
            </a:r>
            <a:r>
              <a:rPr lang="en-US" sz="1800" b="0" strike="noStrike" spc="-1" dirty="0">
                <a:solidFill>
                  <a:srgbClr val="000000"/>
                </a:solidFill>
                <a:uFill>
                  <a:solidFill>
                    <a:srgbClr val="FFFFFF"/>
                  </a:solidFill>
                </a:uFill>
                <a:latin typeface="Arial"/>
                <a:ea typeface="Times New Roman"/>
              </a:rPr>
              <a:t> </a:t>
            </a:r>
            <a:r>
              <a:rPr lang="en-US" sz="1800" b="0" strike="noStrike" spc="-1" dirty="0" err="1">
                <a:solidFill>
                  <a:srgbClr val="000000"/>
                </a:solidFill>
                <a:uFill>
                  <a:solidFill>
                    <a:srgbClr val="FFFFFF"/>
                  </a:solidFill>
                </a:uFill>
                <a:latin typeface="Arial"/>
                <a:ea typeface="Times New Roman"/>
              </a:rPr>
              <a:t>eğitilmiştir</a:t>
            </a:r>
            <a:r>
              <a:rPr lang="en-US" sz="1800" b="0" strike="noStrike" spc="-1" dirty="0">
                <a:solidFill>
                  <a:srgbClr val="000000"/>
                </a:solidFill>
                <a:uFill>
                  <a:solidFill>
                    <a:srgbClr val="FFFFFF"/>
                  </a:solidFill>
                </a:uFill>
                <a:latin typeface="Arial"/>
                <a:ea typeface="Times New Roman"/>
              </a:rPr>
              <a:t>. </a:t>
            </a:r>
            <a:endParaRPr lang="en-US" sz="1800" b="0" strike="noStrike" spc="-1" dirty="0">
              <a:solidFill>
                <a:srgbClr val="000000"/>
              </a:solidFill>
              <a:uFill>
                <a:solidFill>
                  <a:srgbClr val="FFFFFF"/>
                </a:solidFill>
              </a:uFill>
              <a:latin typeface="Arial"/>
            </a:endParaRPr>
          </a:p>
        </p:txBody>
      </p:sp>
      <p:pic>
        <p:nvPicPr>
          <p:cNvPr id="202" name="Resim 1"/>
          <p:cNvPicPr/>
          <p:nvPr/>
        </p:nvPicPr>
        <p:blipFill>
          <a:blip r:embed="rId2"/>
          <a:stretch/>
        </p:blipFill>
        <p:spPr>
          <a:xfrm>
            <a:off x="1102680" y="2927160"/>
            <a:ext cx="6298560" cy="1658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8534520" y="6553080"/>
            <a:ext cx="455760" cy="7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87F2DEE0-C7AF-47F7-9F33-0DFA7A97B1FA}" type="slidenum">
              <a:rPr lang="en-US" sz="1000" b="0" strike="noStrike" spc="-1">
                <a:solidFill>
                  <a:srgbClr val="FFFFE5"/>
                </a:solidFill>
                <a:uFill>
                  <a:solidFill>
                    <a:srgbClr val="FFFFFF"/>
                  </a:solidFill>
                </a:uFill>
                <a:latin typeface="Arial"/>
                <a:ea typeface="DejaVu Sans"/>
              </a:rPr>
              <a:t>9</a:t>
            </a:fld>
            <a:endParaRPr lang="en-US" sz="1800" b="0" strike="noStrike" spc="-1">
              <a:solidFill>
                <a:srgbClr val="000000"/>
              </a:solidFill>
              <a:uFill>
                <a:solidFill>
                  <a:srgbClr val="FFFFFF"/>
                </a:solidFill>
              </a:uFill>
              <a:latin typeface="Arial"/>
            </a:endParaRPr>
          </a:p>
        </p:txBody>
      </p:sp>
      <p:sp>
        <p:nvSpPr>
          <p:cNvPr id="204" name="CustomShape 2"/>
          <p:cNvSpPr/>
          <p:nvPr/>
        </p:nvSpPr>
        <p:spPr>
          <a:xfrm>
            <a:off x="152280" y="106200"/>
            <a:ext cx="7847280" cy="57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000" b="0" strike="noStrike" spc="-1">
                <a:solidFill>
                  <a:srgbClr val="FFFFFF"/>
                </a:solidFill>
                <a:uFill>
                  <a:solidFill>
                    <a:srgbClr val="FFFFFF"/>
                  </a:solidFill>
                </a:uFill>
                <a:latin typeface="Arial"/>
                <a:ea typeface="DejaVu Sans"/>
              </a:rPr>
              <a:t>Direksiyon Açısının Tahmini</a:t>
            </a:r>
            <a:endParaRPr lang="en-US" sz="1800" b="0" strike="noStrike" spc="-1">
              <a:solidFill>
                <a:srgbClr val="000000"/>
              </a:solidFill>
              <a:uFill>
                <a:solidFill>
                  <a:srgbClr val="FFFFFF"/>
                </a:solidFill>
              </a:uFill>
              <a:latin typeface="Arial"/>
            </a:endParaRPr>
          </a:p>
        </p:txBody>
      </p:sp>
      <p:graphicFrame>
        <p:nvGraphicFramePr>
          <p:cNvPr id="205" name="Table 3"/>
          <p:cNvGraphicFramePr/>
          <p:nvPr/>
        </p:nvGraphicFramePr>
        <p:xfrm>
          <a:off x="278280" y="999720"/>
          <a:ext cx="4468680" cy="3733800"/>
        </p:xfrm>
        <a:graphic>
          <a:graphicData uri="http://schemas.openxmlformats.org/drawingml/2006/table">
            <a:tbl>
              <a:tblPr/>
              <a:tblGrid>
                <a:gridCol w="572040">
                  <a:extLst>
                    <a:ext uri="{9D8B030D-6E8A-4147-A177-3AD203B41FA5}">
                      <a16:colId xmlns:a16="http://schemas.microsoft.com/office/drawing/2014/main" val="20000"/>
                    </a:ext>
                  </a:extLst>
                </a:gridCol>
                <a:gridCol w="953640">
                  <a:extLst>
                    <a:ext uri="{9D8B030D-6E8A-4147-A177-3AD203B41FA5}">
                      <a16:colId xmlns:a16="http://schemas.microsoft.com/office/drawing/2014/main" val="20001"/>
                    </a:ext>
                  </a:extLst>
                </a:gridCol>
                <a:gridCol w="963000">
                  <a:extLst>
                    <a:ext uri="{9D8B030D-6E8A-4147-A177-3AD203B41FA5}">
                      <a16:colId xmlns:a16="http://schemas.microsoft.com/office/drawing/2014/main" val="20002"/>
                    </a:ext>
                  </a:extLst>
                </a:gridCol>
                <a:gridCol w="989640">
                  <a:extLst>
                    <a:ext uri="{9D8B030D-6E8A-4147-A177-3AD203B41FA5}">
                      <a16:colId xmlns:a16="http://schemas.microsoft.com/office/drawing/2014/main" val="20003"/>
                    </a:ext>
                  </a:extLst>
                </a:gridCol>
                <a:gridCol w="990360">
                  <a:extLst>
                    <a:ext uri="{9D8B030D-6E8A-4147-A177-3AD203B41FA5}">
                      <a16:colId xmlns:a16="http://schemas.microsoft.com/office/drawing/2014/main" val="20004"/>
                    </a:ext>
                  </a:extLst>
                </a:gridCol>
              </a:tblGrid>
              <a:tr h="1180440">
                <a:tc>
                  <a:txBody>
                    <a:bodyPr/>
                    <a:lstStyle/>
                    <a:p>
                      <a:pPr>
                        <a:lnSpc>
                          <a:spcPct val="100000"/>
                        </a:lnSpc>
                      </a:pPr>
                      <a:r>
                        <a:rPr lang="en-US" sz="1100" b="1" strike="noStrike" spc="-1">
                          <a:solidFill>
                            <a:srgbClr val="FFFFFF"/>
                          </a:solidFill>
                          <a:uFill>
                            <a:solidFill>
                              <a:srgbClr val="FFFFFF"/>
                            </a:solidFill>
                          </a:uFill>
                          <a:latin typeface="Arial"/>
                          <a:ea typeface="DejaVu Sans"/>
                        </a:rPr>
                        <a:t>Epoch sayısı / görüntü sayısı</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100" b="1" strike="noStrike" spc="-1">
                          <a:solidFill>
                            <a:srgbClr val="FFFFFF"/>
                          </a:solidFill>
                          <a:uFill>
                            <a:solidFill>
                              <a:srgbClr val="FFFFFF"/>
                            </a:solidFill>
                          </a:uFill>
                          <a:latin typeface="Arial"/>
                          <a:ea typeface="DejaVu Sans"/>
                        </a:rPr>
                        <a:t>17bin görüntü</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r>
                        <a:rPr lang="en-US" sz="1100" b="1" strike="noStrike" spc="-1">
                          <a:solidFill>
                            <a:srgbClr val="FFFFFF"/>
                          </a:solidFill>
                          <a:uFill>
                            <a:solidFill>
                              <a:srgbClr val="FFFFFF"/>
                            </a:solidFill>
                          </a:uFill>
                          <a:latin typeface="Arial"/>
                          <a:ea typeface="DejaVu Sans"/>
                        </a:rPr>
                        <a:t>20bin görüntü</a:t>
                      </a:r>
                      <a:endParaRPr lang="en-US" sz="1800" b="0" strike="noStrike" spc="-1">
                        <a:solidFill>
                          <a:srgbClr val="000000"/>
                        </a:solidFill>
                        <a:uFill>
                          <a:solidFill>
                            <a:srgbClr val="FFFFFF"/>
                          </a:solidFill>
                        </a:uFill>
                        <a:latin typeface="Arial"/>
                      </a:endParaRPr>
                    </a:p>
                    <a:p>
                      <a:r>
                        <a:rPr lang="en-US" sz="1100" b="1" strike="noStrike" spc="-1">
                          <a:solidFill>
                            <a:srgbClr val="FFFFFF"/>
                          </a:solidFill>
                          <a:uFill>
                            <a:solidFill>
                              <a:srgbClr val="FFFFFF"/>
                            </a:solidFill>
                          </a:uFill>
                          <a:latin typeface="Arial"/>
                          <a:ea typeface="DejaVu Sans"/>
                        </a:rPr>
                        <a:t>(Sadece dönüş görüntüleri</a:t>
                      </a:r>
                      <a:endParaRPr lang="en-US" sz="1800" b="0" strike="noStrike" spc="-1">
                        <a:solidFill>
                          <a:srgbClr val="000000"/>
                        </a:solidFill>
                        <a:uFill>
                          <a:solidFill>
                            <a:srgbClr val="FFFFFF"/>
                          </a:solidFill>
                        </a:uFill>
                        <a:latin typeface="Arial"/>
                      </a:endParaRPr>
                    </a:p>
                    <a:p>
                      <a:pPr>
                        <a:lnSpc>
                          <a:spcPct val="100000"/>
                        </a:lnSpc>
                      </a:pPr>
                      <a:r>
                        <a:rPr lang="en-US" sz="1100" b="1" strike="noStrike" spc="-1">
                          <a:solidFill>
                            <a:srgbClr val="FFFFFF"/>
                          </a:solidFill>
                          <a:uFill>
                            <a:solidFill>
                              <a:srgbClr val="FFFFFF"/>
                            </a:solidFill>
                          </a:uFill>
                          <a:latin typeface="Arial"/>
                          <a:ea typeface="DejaVu Sans"/>
                        </a:rPr>
                        <a:t>ile beslenmiş)</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100" b="1" strike="noStrike" spc="-1">
                          <a:solidFill>
                            <a:srgbClr val="FFFFFF"/>
                          </a:solidFill>
                          <a:uFill>
                            <a:solidFill>
                              <a:srgbClr val="FFFFFF"/>
                            </a:solidFill>
                          </a:uFill>
                          <a:latin typeface="Arial"/>
                          <a:ea typeface="DejaVu Sans"/>
                        </a:rPr>
                        <a:t>25bin görüntü</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r>
                        <a:rPr lang="en-US" sz="1100" b="1" strike="noStrike" spc="-1">
                          <a:solidFill>
                            <a:srgbClr val="FFFFFF"/>
                          </a:solidFill>
                          <a:uFill>
                            <a:solidFill>
                              <a:srgbClr val="FFFFFF"/>
                            </a:solidFill>
                          </a:uFill>
                          <a:latin typeface="Arial"/>
                          <a:ea typeface="DejaVu Sans"/>
                        </a:rPr>
                        <a:t>30bin görüntü (Sadece dönüş görüntüleri</a:t>
                      </a:r>
                      <a:endParaRPr lang="en-US" sz="1800" b="0" strike="noStrike" spc="-1">
                        <a:solidFill>
                          <a:srgbClr val="000000"/>
                        </a:solidFill>
                        <a:uFill>
                          <a:solidFill>
                            <a:srgbClr val="FFFFFF"/>
                          </a:solidFill>
                        </a:uFill>
                        <a:latin typeface="Arial"/>
                      </a:endParaRPr>
                    </a:p>
                    <a:p>
                      <a:pPr algn="ctr">
                        <a:lnSpc>
                          <a:spcPct val="100000"/>
                        </a:lnSpc>
                      </a:pPr>
                      <a:r>
                        <a:rPr lang="en-US" sz="1100" b="1" strike="noStrike" spc="-1">
                          <a:solidFill>
                            <a:srgbClr val="FFFFFF"/>
                          </a:solidFill>
                          <a:uFill>
                            <a:solidFill>
                              <a:srgbClr val="FFFFFF"/>
                            </a:solidFill>
                          </a:uFill>
                          <a:latin typeface="Arial"/>
                          <a:ea typeface="DejaVu Sans"/>
                        </a:rPr>
                        <a:t>ile beslenmiş)</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10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1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20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30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40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50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60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%59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70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%59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7"/>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80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%59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8"/>
                  </a:ext>
                </a:extLst>
              </a:tr>
              <a:tr h="262440">
                <a:tc>
                  <a:txBody>
                    <a:bodyPr/>
                    <a:lstStyle/>
                    <a:p>
                      <a:pPr>
                        <a:lnSpc>
                          <a:spcPct val="100000"/>
                        </a:lnSpc>
                      </a:pPr>
                      <a:r>
                        <a:rPr lang="en-US" sz="1100" b="1" strike="noStrike" spc="-1">
                          <a:solidFill>
                            <a:srgbClr val="FFFFFF"/>
                          </a:solidFill>
                          <a:uFill>
                            <a:solidFill>
                              <a:srgbClr val="FFFFFF"/>
                            </a:solidFill>
                          </a:uFill>
                          <a:latin typeface="Arial"/>
                          <a:ea typeface="DejaVu Sans"/>
                        </a:rPr>
                        <a:t>90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%59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%88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9"/>
                  </a:ext>
                </a:extLst>
              </a:tr>
            </a:tbl>
          </a:graphicData>
        </a:graphic>
      </p:graphicFrame>
      <p:graphicFrame>
        <p:nvGraphicFramePr>
          <p:cNvPr id="206" name="Table 4"/>
          <p:cNvGraphicFramePr/>
          <p:nvPr/>
        </p:nvGraphicFramePr>
        <p:xfrm>
          <a:off x="4482000" y="2539440"/>
          <a:ext cx="4571280" cy="3791760"/>
        </p:xfrm>
        <a:graphic>
          <a:graphicData uri="http://schemas.openxmlformats.org/drawingml/2006/table">
            <a:tbl>
              <a:tblPr/>
              <a:tblGrid>
                <a:gridCol w="585000">
                  <a:extLst>
                    <a:ext uri="{9D8B030D-6E8A-4147-A177-3AD203B41FA5}">
                      <a16:colId xmlns:a16="http://schemas.microsoft.com/office/drawing/2014/main" val="20000"/>
                    </a:ext>
                  </a:extLst>
                </a:gridCol>
                <a:gridCol w="975240">
                  <a:extLst>
                    <a:ext uri="{9D8B030D-6E8A-4147-A177-3AD203B41FA5}">
                      <a16:colId xmlns:a16="http://schemas.microsoft.com/office/drawing/2014/main" val="20001"/>
                    </a:ext>
                  </a:extLst>
                </a:gridCol>
                <a:gridCol w="984960">
                  <a:extLst>
                    <a:ext uri="{9D8B030D-6E8A-4147-A177-3AD203B41FA5}">
                      <a16:colId xmlns:a16="http://schemas.microsoft.com/office/drawing/2014/main" val="20002"/>
                    </a:ext>
                  </a:extLst>
                </a:gridCol>
                <a:gridCol w="1012320">
                  <a:extLst>
                    <a:ext uri="{9D8B030D-6E8A-4147-A177-3AD203B41FA5}">
                      <a16:colId xmlns:a16="http://schemas.microsoft.com/office/drawing/2014/main" val="20003"/>
                    </a:ext>
                  </a:extLst>
                </a:gridCol>
                <a:gridCol w="1013760">
                  <a:extLst>
                    <a:ext uri="{9D8B030D-6E8A-4147-A177-3AD203B41FA5}">
                      <a16:colId xmlns:a16="http://schemas.microsoft.com/office/drawing/2014/main" val="20004"/>
                    </a:ext>
                  </a:extLst>
                </a:gridCol>
              </a:tblGrid>
              <a:tr h="1262880">
                <a:tc>
                  <a:txBody>
                    <a:bodyPr/>
                    <a:lstStyle/>
                    <a:p>
                      <a:pPr>
                        <a:lnSpc>
                          <a:spcPct val="100000"/>
                        </a:lnSpc>
                      </a:pPr>
                      <a:r>
                        <a:rPr lang="en-US" sz="1100" b="1" strike="noStrike" spc="-1">
                          <a:solidFill>
                            <a:srgbClr val="FFFFFF"/>
                          </a:solidFill>
                          <a:uFill>
                            <a:solidFill>
                              <a:srgbClr val="FFFFFF"/>
                            </a:solidFill>
                          </a:uFill>
                          <a:latin typeface="Arial"/>
                          <a:ea typeface="DejaVu Sans"/>
                        </a:rPr>
                        <a:t>Epoch sayısı / görüntü sayısı</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100" b="1" strike="noStrike" spc="-1">
                          <a:solidFill>
                            <a:srgbClr val="FFFFFF"/>
                          </a:solidFill>
                          <a:uFill>
                            <a:solidFill>
                              <a:srgbClr val="FFFFFF"/>
                            </a:solidFill>
                          </a:uFill>
                          <a:latin typeface="Arial"/>
                          <a:ea typeface="DejaVu Sans"/>
                        </a:rPr>
                        <a:t>17bin görüntü</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r>
                        <a:rPr lang="en-US" sz="1100" b="1" strike="noStrike" spc="-1">
                          <a:solidFill>
                            <a:srgbClr val="FFFFFF"/>
                          </a:solidFill>
                          <a:uFill>
                            <a:solidFill>
                              <a:srgbClr val="FFFFFF"/>
                            </a:solidFill>
                          </a:uFill>
                          <a:latin typeface="Arial"/>
                          <a:ea typeface="DejaVu Sans"/>
                        </a:rPr>
                        <a:t>20bin görüntü</a:t>
                      </a:r>
                      <a:endParaRPr lang="en-US" sz="1800" b="0" strike="noStrike" spc="-1">
                        <a:solidFill>
                          <a:srgbClr val="000000"/>
                        </a:solidFill>
                        <a:uFill>
                          <a:solidFill>
                            <a:srgbClr val="FFFFFF"/>
                          </a:solidFill>
                        </a:uFill>
                        <a:latin typeface="Arial"/>
                      </a:endParaRPr>
                    </a:p>
                    <a:p>
                      <a:r>
                        <a:rPr lang="en-US" sz="1100" b="1" strike="noStrike" spc="-1">
                          <a:solidFill>
                            <a:srgbClr val="FFFFFF"/>
                          </a:solidFill>
                          <a:uFill>
                            <a:solidFill>
                              <a:srgbClr val="FFFFFF"/>
                            </a:solidFill>
                          </a:uFill>
                          <a:latin typeface="Arial"/>
                          <a:ea typeface="DejaVu Sans"/>
                        </a:rPr>
                        <a:t>(Sadece dönüş görüntüleri</a:t>
                      </a:r>
                      <a:endParaRPr lang="en-US" sz="1800" b="0" strike="noStrike" spc="-1">
                        <a:solidFill>
                          <a:srgbClr val="000000"/>
                        </a:solidFill>
                        <a:uFill>
                          <a:solidFill>
                            <a:srgbClr val="FFFFFF"/>
                          </a:solidFill>
                        </a:uFill>
                        <a:latin typeface="Arial"/>
                      </a:endParaRPr>
                    </a:p>
                    <a:p>
                      <a:pPr>
                        <a:lnSpc>
                          <a:spcPct val="100000"/>
                        </a:lnSpc>
                      </a:pPr>
                      <a:r>
                        <a:rPr lang="en-US" sz="1100" b="1" strike="noStrike" spc="-1">
                          <a:solidFill>
                            <a:srgbClr val="FFFFFF"/>
                          </a:solidFill>
                          <a:uFill>
                            <a:solidFill>
                              <a:srgbClr val="FFFFFF"/>
                            </a:solidFill>
                          </a:uFill>
                          <a:latin typeface="Arial"/>
                          <a:ea typeface="DejaVu Sans"/>
                        </a:rPr>
                        <a:t>ile beslenmiş)</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100" b="1" strike="noStrike" spc="-1">
                          <a:solidFill>
                            <a:srgbClr val="FFFFFF"/>
                          </a:solidFill>
                          <a:uFill>
                            <a:solidFill>
                              <a:srgbClr val="FFFFFF"/>
                            </a:solidFill>
                          </a:uFill>
                          <a:latin typeface="Arial"/>
                          <a:ea typeface="DejaVu Sans"/>
                        </a:rPr>
                        <a:t>25bin görüntü</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r>
                        <a:rPr lang="en-US" sz="1100" b="1" strike="noStrike" spc="-1">
                          <a:solidFill>
                            <a:srgbClr val="FFFFFF"/>
                          </a:solidFill>
                          <a:uFill>
                            <a:solidFill>
                              <a:srgbClr val="FFFFFF"/>
                            </a:solidFill>
                          </a:uFill>
                          <a:latin typeface="Arial"/>
                          <a:ea typeface="DejaVu Sans"/>
                        </a:rPr>
                        <a:t>30bin görüntü (Sadece dönüş görüntüleri</a:t>
                      </a:r>
                      <a:endParaRPr lang="en-US" sz="1800" b="0" strike="noStrike" spc="-1">
                        <a:solidFill>
                          <a:srgbClr val="000000"/>
                        </a:solidFill>
                        <a:uFill>
                          <a:solidFill>
                            <a:srgbClr val="FFFFFF"/>
                          </a:solidFill>
                        </a:uFill>
                        <a:latin typeface="Arial"/>
                      </a:endParaRPr>
                    </a:p>
                    <a:p>
                      <a:pPr algn="ctr">
                        <a:lnSpc>
                          <a:spcPct val="100000"/>
                        </a:lnSpc>
                      </a:pPr>
                      <a:r>
                        <a:rPr lang="en-US" sz="1100" b="1" strike="noStrike" spc="-1">
                          <a:solidFill>
                            <a:srgbClr val="FFFFFF"/>
                          </a:solidFill>
                          <a:uFill>
                            <a:solidFill>
                              <a:srgbClr val="FFFFFF"/>
                            </a:solidFill>
                          </a:uFill>
                          <a:latin typeface="Arial"/>
                          <a:ea typeface="DejaVu Sans"/>
                        </a:rPr>
                        <a:t>ile beslenmiş)</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10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0.77</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0.82</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20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0.79</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30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0.78</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0.82</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40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0.76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50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0.76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60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0.24</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0.82</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70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0.25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0.86</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7"/>
                  </a:ext>
                </a:extLst>
              </a:tr>
              <a:tr h="280440">
                <a:tc>
                  <a:txBody>
                    <a:bodyPr/>
                    <a:lstStyle/>
                    <a:p>
                      <a:pPr>
                        <a:lnSpc>
                          <a:spcPct val="100000"/>
                        </a:lnSpc>
                      </a:pPr>
                      <a:r>
                        <a:rPr lang="en-US" sz="1100" b="1" strike="noStrike" spc="-1">
                          <a:solidFill>
                            <a:srgbClr val="FFFFFF"/>
                          </a:solidFill>
                          <a:uFill>
                            <a:solidFill>
                              <a:srgbClr val="FFFFFF"/>
                            </a:solidFill>
                          </a:uFill>
                          <a:latin typeface="Arial"/>
                          <a:ea typeface="DejaVu Sans"/>
                        </a:rPr>
                        <a:t>80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0.25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0.82</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0.83</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8"/>
                  </a:ext>
                </a:extLst>
              </a:tr>
              <a:tr h="283320">
                <a:tc>
                  <a:txBody>
                    <a:bodyPr/>
                    <a:lstStyle/>
                    <a:p>
                      <a:pPr>
                        <a:lnSpc>
                          <a:spcPct val="100000"/>
                        </a:lnSpc>
                      </a:pPr>
                      <a:r>
                        <a:rPr lang="en-US" sz="1100" b="1" strike="noStrike" spc="-1">
                          <a:solidFill>
                            <a:srgbClr val="FFFFFF"/>
                          </a:solidFill>
                          <a:uFill>
                            <a:solidFill>
                              <a:srgbClr val="FFFFFF"/>
                            </a:solidFill>
                          </a:uFill>
                          <a:latin typeface="Arial"/>
                          <a:ea typeface="DejaVu Sans"/>
                        </a:rPr>
                        <a:t>90</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0.25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0.82</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0.81</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200" b="0" strike="noStrike" spc="-1">
                          <a:solidFill>
                            <a:srgbClr val="000000"/>
                          </a:solidFill>
                          <a:uFill>
                            <a:solidFill>
                              <a:srgbClr val="FFFFFF"/>
                            </a:solidFill>
                          </a:uFill>
                          <a:latin typeface="Arial"/>
                          <a:ea typeface="DejaVu Sans"/>
                        </a:rPr>
                        <a:t>0.85</a:t>
                      </a:r>
                      <a:endParaRPr lang="en-US" sz="1800" b="0" strike="noStrike" spc="-1">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9"/>
                  </a:ext>
                </a:extLst>
              </a:tr>
            </a:tbl>
          </a:graphicData>
        </a:graphic>
      </p:graphicFrame>
      <p:sp>
        <p:nvSpPr>
          <p:cNvPr id="207" name="CustomShape 5"/>
          <p:cNvSpPr/>
          <p:nvPr/>
        </p:nvSpPr>
        <p:spPr>
          <a:xfrm>
            <a:off x="1080" y="4665240"/>
            <a:ext cx="4570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Times New Roman"/>
                <a:ea typeface="Times New Roman"/>
              </a:rPr>
              <a:t>Tablo 1. Sınıflandırma methodunun epoch sayısı ve veri setinin büyüklüğüne göre doğruluk değerleri</a:t>
            </a:r>
            <a:endParaRPr lang="en-US" sz="1800" b="0" strike="noStrike" spc="-1">
              <a:solidFill>
                <a:srgbClr val="000000"/>
              </a:solidFill>
              <a:uFill>
                <a:solidFill>
                  <a:srgbClr val="FFFFFF"/>
                </a:solidFill>
              </a:uFill>
              <a:latin typeface="Arial"/>
            </a:endParaRPr>
          </a:p>
        </p:txBody>
      </p:sp>
      <p:sp>
        <p:nvSpPr>
          <p:cNvPr id="208" name="CustomShape 6"/>
          <p:cNvSpPr/>
          <p:nvPr/>
        </p:nvSpPr>
        <p:spPr>
          <a:xfrm>
            <a:off x="4663440" y="1373040"/>
            <a:ext cx="4570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Times New Roman"/>
                <a:ea typeface="Times New Roman"/>
              </a:rPr>
              <a:t>Tablo 2. Sınıflandırma methodunun epoch sayısı ve veri setinin büyüklüğüne göre kappa puanları</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2609</TotalTime>
  <Words>524</Words>
  <Application>Microsoft Office PowerPoint</Application>
  <PresentationFormat>Ekran Gösterisi (4:3)</PresentationFormat>
  <Paragraphs>177</Paragraphs>
  <Slides>13</Slides>
  <Notes>2</Notes>
  <HiddenSlides>0</HiddenSlides>
  <MMClips>1</MMClips>
  <ScaleCrop>false</ScaleCrop>
  <HeadingPairs>
    <vt:vector size="6" baseType="variant">
      <vt:variant>
        <vt:lpstr>Kullanılan Yazı Tipleri</vt:lpstr>
      </vt:variant>
      <vt:variant>
        <vt:i4>5</vt:i4>
      </vt:variant>
      <vt:variant>
        <vt:lpstr>Tema</vt:lpstr>
      </vt:variant>
      <vt:variant>
        <vt:i4>3</vt:i4>
      </vt:variant>
      <vt:variant>
        <vt:lpstr>Slayt Başlıkları</vt:lpstr>
      </vt:variant>
      <vt:variant>
        <vt:i4>13</vt:i4>
      </vt:variant>
    </vt:vector>
  </HeadingPairs>
  <TitlesOfParts>
    <vt:vector size="21" baseType="lpstr">
      <vt:lpstr>Arial</vt:lpstr>
      <vt:lpstr>Symbol</vt:lpstr>
      <vt:lpstr>Tahoma</vt:lpstr>
      <vt:lpstr>Times New Roman</vt:lpstr>
      <vt:lpstr>Wingdings</vt:lpstr>
      <vt:lpstr>Office Theme</vt:lpstr>
      <vt:lpstr>Office Theme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gyte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sunum formati</dc:title>
  <dc:subject/>
  <dc:creator>inanc tahrali</dc:creator>
  <dc:description/>
  <cp:lastModifiedBy>Şevval M</cp:lastModifiedBy>
  <cp:revision>470</cp:revision>
  <dcterms:created xsi:type="dcterms:W3CDTF">2007-08-26T20:02:13Z</dcterms:created>
  <dcterms:modified xsi:type="dcterms:W3CDTF">2019-05-29T22:01:11Z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gyte</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Ekran Gösterisi (4:3)</vt:lpwstr>
  </property>
  <property fmtid="{D5CDD505-2E9C-101B-9397-08002B2CF9AE}" pid="10" name="ScaleCrop">
    <vt:bool>false</vt:bool>
  </property>
  <property fmtid="{D5CDD505-2E9C-101B-9397-08002B2CF9AE}" pid="11" name="ShareDoc">
    <vt:bool>false</vt:bool>
  </property>
  <property fmtid="{D5CDD505-2E9C-101B-9397-08002B2CF9AE}" pid="12" name="Slides">
    <vt:i4>13</vt:i4>
  </property>
</Properties>
</file>